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2.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0.xml" ContentType="application/vnd.openxmlformats-officedocument.presentationml.slide+xml"/>
  <Override PartName="/ppt/slides/slide49.xml" ContentType="application/vnd.openxmlformats-officedocument.presentationml.slide+xml"/>
  <Override PartName="/ppt/slides/slide48.xml" ContentType="application/vnd.openxmlformats-officedocument.presentationml.slide+xml"/>
  <Override PartName="/ppt/slides/slide47.xml" ContentType="application/vnd.openxmlformats-officedocument.presentationml.slide+xml"/>
  <Override PartName="/ppt/slides/slide46.xml" ContentType="application/vnd.openxmlformats-officedocument.presentationml.slide+xml"/>
  <Override PartName="/ppt/slides/slide45.xml" ContentType="application/vnd.openxmlformats-officedocument.presentationml.slide+xml"/>
  <Override PartName="/ppt/slides/slide44.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70.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68.xml" ContentType="application/vnd.openxmlformats-officedocument.presentationml.slide+xml"/>
  <Override PartName="/ppt/slides/slide8.xml" ContentType="application/vnd.openxmlformats-officedocument.presentationml.slide+xml"/>
  <Override PartName="/ppt/slides/slide66.xml" ContentType="application/vnd.openxmlformats-officedocument.presentationml.slide+xml"/>
  <Override PartName="/ppt/slides/slide58.xml" ContentType="application/vnd.openxmlformats-officedocument.presentationml.slide+xml"/>
  <Override PartName="/ppt/slides/slide57.xml" ContentType="application/vnd.openxmlformats-officedocument.presentationml.slide+xml"/>
  <Override PartName="/ppt/slides/slide56.xml" ContentType="application/vnd.openxmlformats-officedocument.presentationml.slide+xml"/>
  <Override PartName="/ppt/slides/slide55.xml" ContentType="application/vnd.openxmlformats-officedocument.presentationml.slide+xml"/>
  <Override PartName="/ppt/slides/slide67.xml" ContentType="application/vnd.openxmlformats-officedocument.presentationml.slide+xml"/>
  <Override PartName="/ppt/slides/slide59.xml" ContentType="application/vnd.openxmlformats-officedocument.presentationml.slide+xml"/>
  <Override PartName="/ppt/slides/slide54.xml" ContentType="application/vnd.openxmlformats-officedocument.presentationml.slide+xml"/>
  <Override PartName="/ppt/slides/slide61.xml" ContentType="application/vnd.openxmlformats-officedocument.presentationml.slide+xml"/>
  <Override PartName="/ppt/slides/slide65.xml" ContentType="application/vnd.openxmlformats-officedocument.presentationml.slide+xml"/>
  <Override PartName="/ppt/slides/slide64.xml" ContentType="application/vnd.openxmlformats-officedocument.presentationml.slide+xml"/>
  <Override PartName="/ppt/slides/slide60.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1.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72"/>
  </p:handoutMasterIdLst>
  <p:sldIdLst>
    <p:sldId id="337" r:id="rId2"/>
    <p:sldId id="261" r:id="rId3"/>
    <p:sldId id="262" r:id="rId4"/>
    <p:sldId id="263" r:id="rId5"/>
    <p:sldId id="265" r:id="rId6"/>
    <p:sldId id="266" r:id="rId7"/>
    <p:sldId id="270" r:id="rId8"/>
    <p:sldId id="344" r:id="rId9"/>
    <p:sldId id="339" r:id="rId10"/>
    <p:sldId id="341" r:id="rId11"/>
    <p:sldId id="342" r:id="rId12"/>
    <p:sldId id="345" r:id="rId13"/>
    <p:sldId id="343" r:id="rId14"/>
    <p:sldId id="346" r:id="rId15"/>
    <p:sldId id="347" r:id="rId16"/>
    <p:sldId id="348" r:id="rId17"/>
    <p:sldId id="349" r:id="rId18"/>
    <p:sldId id="350" r:id="rId19"/>
    <p:sldId id="351" r:id="rId20"/>
    <p:sldId id="352" r:id="rId21"/>
    <p:sldId id="353" r:id="rId22"/>
    <p:sldId id="354" r:id="rId23"/>
    <p:sldId id="355" r:id="rId24"/>
    <p:sldId id="356" r:id="rId25"/>
    <p:sldId id="357" r:id="rId26"/>
    <p:sldId id="358" r:id="rId27"/>
    <p:sldId id="359" r:id="rId28"/>
    <p:sldId id="360" r:id="rId29"/>
    <p:sldId id="361" r:id="rId30"/>
    <p:sldId id="362" r:id="rId31"/>
    <p:sldId id="363" r:id="rId32"/>
    <p:sldId id="364" r:id="rId33"/>
    <p:sldId id="365" r:id="rId34"/>
    <p:sldId id="366" r:id="rId35"/>
    <p:sldId id="367" r:id="rId36"/>
    <p:sldId id="368" r:id="rId37"/>
    <p:sldId id="369" r:id="rId38"/>
    <p:sldId id="370" r:id="rId39"/>
    <p:sldId id="371" r:id="rId40"/>
    <p:sldId id="372" r:id="rId41"/>
    <p:sldId id="383" r:id="rId42"/>
    <p:sldId id="380" r:id="rId43"/>
    <p:sldId id="379" r:id="rId44"/>
    <p:sldId id="381" r:id="rId45"/>
    <p:sldId id="382" r:id="rId46"/>
    <p:sldId id="373" r:id="rId47"/>
    <p:sldId id="389" r:id="rId48"/>
    <p:sldId id="374" r:id="rId49"/>
    <p:sldId id="375" r:id="rId50"/>
    <p:sldId id="376" r:id="rId51"/>
    <p:sldId id="384" r:id="rId52"/>
    <p:sldId id="385" r:id="rId53"/>
    <p:sldId id="386" r:id="rId54"/>
    <p:sldId id="387" r:id="rId55"/>
    <p:sldId id="388" r:id="rId56"/>
    <p:sldId id="377" r:id="rId57"/>
    <p:sldId id="378" r:id="rId58"/>
    <p:sldId id="390" r:id="rId59"/>
    <p:sldId id="391" r:id="rId60"/>
    <p:sldId id="392" r:id="rId61"/>
    <p:sldId id="393" r:id="rId62"/>
    <p:sldId id="394" r:id="rId63"/>
    <p:sldId id="395" r:id="rId64"/>
    <p:sldId id="396" r:id="rId65"/>
    <p:sldId id="397" r:id="rId66"/>
    <p:sldId id="398" r:id="rId67"/>
    <p:sldId id="400" r:id="rId68"/>
    <p:sldId id="401" r:id="rId69"/>
    <p:sldId id="402" r:id="rId70"/>
    <p:sldId id="405" r:id="rId71"/>
  </p:sldIdLst>
  <p:sldSz cx="9144000" cy="6858000" type="screen4x3"/>
  <p:notesSz cx="6799263" cy="9929813"/>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CC"/>
    <a:srgbClr val="0033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5296"/>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79" Type="http://schemas.openxmlformats.org/officeDocument/2006/relationships/customXml" Target="../customXml/item3.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customXml" Target="../customXml/item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78"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0" y="0"/>
            <a:ext cx="2946347" cy="497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tr-TR" altLang="tr-TR"/>
          </a:p>
        </p:txBody>
      </p:sp>
      <p:sp>
        <p:nvSpPr>
          <p:cNvPr id="49155" name="Rectangle 3"/>
          <p:cNvSpPr>
            <a:spLocks noGrp="1" noChangeArrowheads="1"/>
          </p:cNvSpPr>
          <p:nvPr>
            <p:ph type="dt" sz="quarter" idx="1"/>
          </p:nvPr>
        </p:nvSpPr>
        <p:spPr bwMode="auto">
          <a:xfrm>
            <a:off x="3851342" y="0"/>
            <a:ext cx="2946347" cy="497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tr-TR" altLang="tr-TR"/>
          </a:p>
        </p:txBody>
      </p:sp>
      <p:sp>
        <p:nvSpPr>
          <p:cNvPr id="49156" name="Rectangle 4"/>
          <p:cNvSpPr>
            <a:spLocks noGrp="1" noChangeArrowheads="1"/>
          </p:cNvSpPr>
          <p:nvPr>
            <p:ph type="ftr" sz="quarter" idx="2"/>
          </p:nvPr>
        </p:nvSpPr>
        <p:spPr bwMode="auto">
          <a:xfrm>
            <a:off x="0" y="9431010"/>
            <a:ext cx="2946347" cy="497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tr-TR" altLang="tr-TR"/>
          </a:p>
        </p:txBody>
      </p:sp>
      <p:sp>
        <p:nvSpPr>
          <p:cNvPr id="49157" name="Rectangle 5"/>
          <p:cNvSpPr>
            <a:spLocks noGrp="1" noChangeArrowheads="1"/>
          </p:cNvSpPr>
          <p:nvPr>
            <p:ph type="sldNum" sz="quarter" idx="3"/>
          </p:nvPr>
        </p:nvSpPr>
        <p:spPr bwMode="auto">
          <a:xfrm>
            <a:off x="3851342" y="9431010"/>
            <a:ext cx="2946347" cy="497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D8613EC-F88A-4C29-B81E-FC122427C90F}" type="slidenum">
              <a:rPr lang="tr-TR" altLang="tr-TR"/>
              <a:pPr/>
              <a:t>‹#›</a:t>
            </a:fld>
            <a:endParaRPr lang="tr-TR" altLang="tr-TR"/>
          </a:p>
        </p:txBody>
      </p:sp>
    </p:spTree>
    <p:extLst>
      <p:ext uri="{BB962C8B-B14F-4D97-AF65-F5344CB8AC3E}">
        <p14:creationId xmlns:p14="http://schemas.microsoft.com/office/powerpoint/2010/main" val="112480218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lvl1pPr>
              <a:defRPr/>
            </a:lvl1pPr>
          </a:lstStyle>
          <a:p>
            <a:endParaRPr lang="tr-TR" altLang="tr-TR"/>
          </a:p>
        </p:txBody>
      </p:sp>
      <p:sp>
        <p:nvSpPr>
          <p:cNvPr id="5" name="Footer Placeholder 4"/>
          <p:cNvSpPr>
            <a:spLocks noGrp="1"/>
          </p:cNvSpPr>
          <p:nvPr>
            <p:ph type="ftr" sz="quarter" idx="11"/>
          </p:nvPr>
        </p:nvSpPr>
        <p:spPr/>
        <p:txBody>
          <a:bodyPr/>
          <a:lstStyle>
            <a:lvl1pPr>
              <a:defRPr/>
            </a:lvl1pPr>
          </a:lstStyle>
          <a:p>
            <a:endParaRPr lang="tr-TR" altLang="tr-TR"/>
          </a:p>
        </p:txBody>
      </p:sp>
      <p:sp>
        <p:nvSpPr>
          <p:cNvPr id="6" name="Slide Number Placeholder 5"/>
          <p:cNvSpPr>
            <a:spLocks noGrp="1"/>
          </p:cNvSpPr>
          <p:nvPr>
            <p:ph type="sldNum" sz="quarter" idx="12"/>
          </p:nvPr>
        </p:nvSpPr>
        <p:spPr/>
        <p:txBody>
          <a:bodyPr/>
          <a:lstStyle>
            <a:lvl1pPr>
              <a:defRPr/>
            </a:lvl1pPr>
          </a:lstStyle>
          <a:p>
            <a:fld id="{7AC2B3E8-4CB3-4442-BF8F-C90715853484}" type="slidenum">
              <a:rPr lang="tr-TR" altLang="tr-TR"/>
              <a:pPr/>
              <a:t>‹#›</a:t>
            </a:fld>
            <a:endParaRPr lang="tr-TR" altLang="tr-TR"/>
          </a:p>
        </p:txBody>
      </p:sp>
    </p:spTree>
    <p:extLst>
      <p:ext uri="{BB962C8B-B14F-4D97-AF65-F5344CB8AC3E}">
        <p14:creationId xmlns:p14="http://schemas.microsoft.com/office/powerpoint/2010/main" val="2688889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lvl1pPr>
              <a:defRPr/>
            </a:lvl1pPr>
          </a:lstStyle>
          <a:p>
            <a:endParaRPr lang="tr-TR" altLang="tr-TR"/>
          </a:p>
        </p:txBody>
      </p:sp>
      <p:sp>
        <p:nvSpPr>
          <p:cNvPr id="5" name="Footer Placeholder 4"/>
          <p:cNvSpPr>
            <a:spLocks noGrp="1"/>
          </p:cNvSpPr>
          <p:nvPr>
            <p:ph type="ftr" sz="quarter" idx="11"/>
          </p:nvPr>
        </p:nvSpPr>
        <p:spPr/>
        <p:txBody>
          <a:bodyPr/>
          <a:lstStyle>
            <a:lvl1pPr>
              <a:defRPr/>
            </a:lvl1pPr>
          </a:lstStyle>
          <a:p>
            <a:endParaRPr lang="tr-TR" altLang="tr-TR"/>
          </a:p>
        </p:txBody>
      </p:sp>
      <p:sp>
        <p:nvSpPr>
          <p:cNvPr id="6" name="Slide Number Placeholder 5"/>
          <p:cNvSpPr>
            <a:spLocks noGrp="1"/>
          </p:cNvSpPr>
          <p:nvPr>
            <p:ph type="sldNum" sz="quarter" idx="12"/>
          </p:nvPr>
        </p:nvSpPr>
        <p:spPr/>
        <p:txBody>
          <a:bodyPr/>
          <a:lstStyle>
            <a:lvl1pPr>
              <a:defRPr/>
            </a:lvl1pPr>
          </a:lstStyle>
          <a:p>
            <a:fld id="{C51088D6-A1F1-4819-BF80-8F99F3C59D93}" type="slidenum">
              <a:rPr lang="tr-TR" altLang="tr-TR"/>
              <a:pPr/>
              <a:t>‹#›</a:t>
            </a:fld>
            <a:endParaRPr lang="tr-TR" altLang="tr-TR"/>
          </a:p>
        </p:txBody>
      </p:sp>
    </p:spTree>
    <p:extLst>
      <p:ext uri="{BB962C8B-B14F-4D97-AF65-F5344CB8AC3E}">
        <p14:creationId xmlns:p14="http://schemas.microsoft.com/office/powerpoint/2010/main" val="77579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lvl1pPr>
              <a:defRPr/>
            </a:lvl1pPr>
          </a:lstStyle>
          <a:p>
            <a:endParaRPr lang="tr-TR" altLang="tr-TR"/>
          </a:p>
        </p:txBody>
      </p:sp>
      <p:sp>
        <p:nvSpPr>
          <p:cNvPr id="5" name="Footer Placeholder 4"/>
          <p:cNvSpPr>
            <a:spLocks noGrp="1"/>
          </p:cNvSpPr>
          <p:nvPr>
            <p:ph type="ftr" sz="quarter" idx="11"/>
          </p:nvPr>
        </p:nvSpPr>
        <p:spPr/>
        <p:txBody>
          <a:bodyPr/>
          <a:lstStyle>
            <a:lvl1pPr>
              <a:defRPr/>
            </a:lvl1pPr>
          </a:lstStyle>
          <a:p>
            <a:endParaRPr lang="tr-TR" altLang="tr-TR"/>
          </a:p>
        </p:txBody>
      </p:sp>
      <p:sp>
        <p:nvSpPr>
          <p:cNvPr id="6" name="Slide Number Placeholder 5"/>
          <p:cNvSpPr>
            <a:spLocks noGrp="1"/>
          </p:cNvSpPr>
          <p:nvPr>
            <p:ph type="sldNum" sz="quarter" idx="12"/>
          </p:nvPr>
        </p:nvSpPr>
        <p:spPr/>
        <p:txBody>
          <a:bodyPr/>
          <a:lstStyle>
            <a:lvl1pPr>
              <a:defRPr/>
            </a:lvl1pPr>
          </a:lstStyle>
          <a:p>
            <a:fld id="{5FAB18D7-EE0D-47A5-A8DA-ADF0C95F99AF}" type="slidenum">
              <a:rPr lang="tr-TR" altLang="tr-TR"/>
              <a:pPr/>
              <a:t>‹#›</a:t>
            </a:fld>
            <a:endParaRPr lang="tr-TR" altLang="tr-TR"/>
          </a:p>
        </p:txBody>
      </p:sp>
    </p:spTree>
    <p:extLst>
      <p:ext uri="{BB962C8B-B14F-4D97-AF65-F5344CB8AC3E}">
        <p14:creationId xmlns:p14="http://schemas.microsoft.com/office/powerpoint/2010/main" val="1126215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tr-TR"/>
          </a:p>
        </p:txBody>
      </p:sp>
      <p:sp>
        <p:nvSpPr>
          <p:cNvPr id="3" name="Chart Placeholder 2"/>
          <p:cNvSpPr>
            <a:spLocks noGrp="1"/>
          </p:cNvSpPr>
          <p:nvPr>
            <p:ph type="chart" idx="1"/>
          </p:nvPr>
        </p:nvSpPr>
        <p:spPr>
          <a:xfrm>
            <a:off x="457200" y="1600200"/>
            <a:ext cx="8229600" cy="4525963"/>
          </a:xfrm>
        </p:spPr>
        <p:txBody>
          <a:bodyPr/>
          <a:lstStyle/>
          <a:p>
            <a:endParaRPr lang="tr-TR"/>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tr-TR" altLang="tr-TR"/>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tr-TR" altLang="tr-TR"/>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319D0ED0-C507-456F-A9BE-28FDD6C6DD8A}" type="slidenum">
              <a:rPr lang="tr-TR" altLang="tr-TR"/>
              <a:pPr/>
              <a:t>‹#›</a:t>
            </a:fld>
            <a:endParaRPr lang="tr-TR" altLang="tr-TR"/>
          </a:p>
        </p:txBody>
      </p:sp>
    </p:spTree>
    <p:extLst>
      <p:ext uri="{BB962C8B-B14F-4D97-AF65-F5344CB8AC3E}">
        <p14:creationId xmlns:p14="http://schemas.microsoft.com/office/powerpoint/2010/main" val="572532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lvl1pPr>
              <a:defRPr/>
            </a:lvl1pPr>
          </a:lstStyle>
          <a:p>
            <a:endParaRPr lang="tr-TR" altLang="tr-TR"/>
          </a:p>
        </p:txBody>
      </p:sp>
      <p:sp>
        <p:nvSpPr>
          <p:cNvPr id="5" name="Footer Placeholder 4"/>
          <p:cNvSpPr>
            <a:spLocks noGrp="1"/>
          </p:cNvSpPr>
          <p:nvPr>
            <p:ph type="ftr" sz="quarter" idx="11"/>
          </p:nvPr>
        </p:nvSpPr>
        <p:spPr/>
        <p:txBody>
          <a:bodyPr/>
          <a:lstStyle>
            <a:lvl1pPr>
              <a:defRPr/>
            </a:lvl1pPr>
          </a:lstStyle>
          <a:p>
            <a:endParaRPr lang="tr-TR" altLang="tr-TR"/>
          </a:p>
        </p:txBody>
      </p:sp>
      <p:sp>
        <p:nvSpPr>
          <p:cNvPr id="6" name="Slide Number Placeholder 5"/>
          <p:cNvSpPr>
            <a:spLocks noGrp="1"/>
          </p:cNvSpPr>
          <p:nvPr>
            <p:ph type="sldNum" sz="quarter" idx="12"/>
          </p:nvPr>
        </p:nvSpPr>
        <p:spPr/>
        <p:txBody>
          <a:bodyPr/>
          <a:lstStyle>
            <a:lvl1pPr>
              <a:defRPr/>
            </a:lvl1pPr>
          </a:lstStyle>
          <a:p>
            <a:fld id="{90534D34-4191-4645-B24F-88863EE1F19C}" type="slidenum">
              <a:rPr lang="tr-TR" altLang="tr-TR"/>
              <a:pPr/>
              <a:t>‹#›</a:t>
            </a:fld>
            <a:endParaRPr lang="tr-TR" altLang="tr-TR"/>
          </a:p>
        </p:txBody>
      </p:sp>
    </p:spTree>
    <p:extLst>
      <p:ext uri="{BB962C8B-B14F-4D97-AF65-F5344CB8AC3E}">
        <p14:creationId xmlns:p14="http://schemas.microsoft.com/office/powerpoint/2010/main" val="7753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tr-TR" altLang="tr-TR"/>
          </a:p>
        </p:txBody>
      </p:sp>
      <p:sp>
        <p:nvSpPr>
          <p:cNvPr id="5" name="Footer Placeholder 4"/>
          <p:cNvSpPr>
            <a:spLocks noGrp="1"/>
          </p:cNvSpPr>
          <p:nvPr>
            <p:ph type="ftr" sz="quarter" idx="11"/>
          </p:nvPr>
        </p:nvSpPr>
        <p:spPr/>
        <p:txBody>
          <a:bodyPr/>
          <a:lstStyle>
            <a:lvl1pPr>
              <a:defRPr/>
            </a:lvl1pPr>
          </a:lstStyle>
          <a:p>
            <a:endParaRPr lang="tr-TR" altLang="tr-TR"/>
          </a:p>
        </p:txBody>
      </p:sp>
      <p:sp>
        <p:nvSpPr>
          <p:cNvPr id="6" name="Slide Number Placeholder 5"/>
          <p:cNvSpPr>
            <a:spLocks noGrp="1"/>
          </p:cNvSpPr>
          <p:nvPr>
            <p:ph type="sldNum" sz="quarter" idx="12"/>
          </p:nvPr>
        </p:nvSpPr>
        <p:spPr/>
        <p:txBody>
          <a:bodyPr/>
          <a:lstStyle>
            <a:lvl1pPr>
              <a:defRPr/>
            </a:lvl1pPr>
          </a:lstStyle>
          <a:p>
            <a:fld id="{DEC197D3-1CF5-468D-B4DC-5049FCCF56E1}" type="slidenum">
              <a:rPr lang="tr-TR" altLang="tr-TR"/>
              <a:pPr/>
              <a:t>‹#›</a:t>
            </a:fld>
            <a:endParaRPr lang="tr-TR" altLang="tr-TR"/>
          </a:p>
        </p:txBody>
      </p:sp>
    </p:spTree>
    <p:extLst>
      <p:ext uri="{BB962C8B-B14F-4D97-AF65-F5344CB8AC3E}">
        <p14:creationId xmlns:p14="http://schemas.microsoft.com/office/powerpoint/2010/main" val="1580280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lvl1pPr>
              <a:defRPr/>
            </a:lvl1pPr>
          </a:lstStyle>
          <a:p>
            <a:endParaRPr lang="tr-TR" altLang="tr-TR"/>
          </a:p>
        </p:txBody>
      </p:sp>
      <p:sp>
        <p:nvSpPr>
          <p:cNvPr id="6" name="Footer Placeholder 5"/>
          <p:cNvSpPr>
            <a:spLocks noGrp="1"/>
          </p:cNvSpPr>
          <p:nvPr>
            <p:ph type="ftr" sz="quarter" idx="11"/>
          </p:nvPr>
        </p:nvSpPr>
        <p:spPr/>
        <p:txBody>
          <a:bodyPr/>
          <a:lstStyle>
            <a:lvl1pPr>
              <a:defRPr/>
            </a:lvl1pPr>
          </a:lstStyle>
          <a:p>
            <a:endParaRPr lang="tr-TR" altLang="tr-TR"/>
          </a:p>
        </p:txBody>
      </p:sp>
      <p:sp>
        <p:nvSpPr>
          <p:cNvPr id="7" name="Slide Number Placeholder 6"/>
          <p:cNvSpPr>
            <a:spLocks noGrp="1"/>
          </p:cNvSpPr>
          <p:nvPr>
            <p:ph type="sldNum" sz="quarter" idx="12"/>
          </p:nvPr>
        </p:nvSpPr>
        <p:spPr/>
        <p:txBody>
          <a:bodyPr/>
          <a:lstStyle>
            <a:lvl1pPr>
              <a:defRPr/>
            </a:lvl1pPr>
          </a:lstStyle>
          <a:p>
            <a:fld id="{DEEACDF6-B27F-48B8-9A26-8FB6B88E8818}" type="slidenum">
              <a:rPr lang="tr-TR" altLang="tr-TR"/>
              <a:pPr/>
              <a:t>‹#›</a:t>
            </a:fld>
            <a:endParaRPr lang="tr-TR" altLang="tr-TR"/>
          </a:p>
        </p:txBody>
      </p:sp>
    </p:spTree>
    <p:extLst>
      <p:ext uri="{BB962C8B-B14F-4D97-AF65-F5344CB8AC3E}">
        <p14:creationId xmlns:p14="http://schemas.microsoft.com/office/powerpoint/2010/main" val="534410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lvl1pPr>
              <a:defRPr/>
            </a:lvl1pPr>
          </a:lstStyle>
          <a:p>
            <a:endParaRPr lang="tr-TR" altLang="tr-TR"/>
          </a:p>
        </p:txBody>
      </p:sp>
      <p:sp>
        <p:nvSpPr>
          <p:cNvPr id="8" name="Footer Placeholder 7"/>
          <p:cNvSpPr>
            <a:spLocks noGrp="1"/>
          </p:cNvSpPr>
          <p:nvPr>
            <p:ph type="ftr" sz="quarter" idx="11"/>
          </p:nvPr>
        </p:nvSpPr>
        <p:spPr/>
        <p:txBody>
          <a:bodyPr/>
          <a:lstStyle>
            <a:lvl1pPr>
              <a:defRPr/>
            </a:lvl1pPr>
          </a:lstStyle>
          <a:p>
            <a:endParaRPr lang="tr-TR" altLang="tr-TR"/>
          </a:p>
        </p:txBody>
      </p:sp>
      <p:sp>
        <p:nvSpPr>
          <p:cNvPr id="9" name="Slide Number Placeholder 8"/>
          <p:cNvSpPr>
            <a:spLocks noGrp="1"/>
          </p:cNvSpPr>
          <p:nvPr>
            <p:ph type="sldNum" sz="quarter" idx="12"/>
          </p:nvPr>
        </p:nvSpPr>
        <p:spPr/>
        <p:txBody>
          <a:bodyPr/>
          <a:lstStyle>
            <a:lvl1pPr>
              <a:defRPr/>
            </a:lvl1pPr>
          </a:lstStyle>
          <a:p>
            <a:fld id="{BF77EA8D-C8F2-4621-AFFE-C6B339508A21}" type="slidenum">
              <a:rPr lang="tr-TR" altLang="tr-TR"/>
              <a:pPr/>
              <a:t>‹#›</a:t>
            </a:fld>
            <a:endParaRPr lang="tr-TR" altLang="tr-TR"/>
          </a:p>
        </p:txBody>
      </p:sp>
    </p:spTree>
    <p:extLst>
      <p:ext uri="{BB962C8B-B14F-4D97-AF65-F5344CB8AC3E}">
        <p14:creationId xmlns:p14="http://schemas.microsoft.com/office/powerpoint/2010/main" val="2979162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lvl1pPr>
              <a:defRPr/>
            </a:lvl1pPr>
          </a:lstStyle>
          <a:p>
            <a:endParaRPr lang="tr-TR" altLang="tr-TR"/>
          </a:p>
        </p:txBody>
      </p:sp>
      <p:sp>
        <p:nvSpPr>
          <p:cNvPr id="4" name="Footer Placeholder 3"/>
          <p:cNvSpPr>
            <a:spLocks noGrp="1"/>
          </p:cNvSpPr>
          <p:nvPr>
            <p:ph type="ftr" sz="quarter" idx="11"/>
          </p:nvPr>
        </p:nvSpPr>
        <p:spPr/>
        <p:txBody>
          <a:bodyPr/>
          <a:lstStyle>
            <a:lvl1pPr>
              <a:defRPr/>
            </a:lvl1pPr>
          </a:lstStyle>
          <a:p>
            <a:endParaRPr lang="tr-TR" altLang="tr-TR"/>
          </a:p>
        </p:txBody>
      </p:sp>
      <p:sp>
        <p:nvSpPr>
          <p:cNvPr id="5" name="Slide Number Placeholder 4"/>
          <p:cNvSpPr>
            <a:spLocks noGrp="1"/>
          </p:cNvSpPr>
          <p:nvPr>
            <p:ph type="sldNum" sz="quarter" idx="12"/>
          </p:nvPr>
        </p:nvSpPr>
        <p:spPr/>
        <p:txBody>
          <a:bodyPr/>
          <a:lstStyle>
            <a:lvl1pPr>
              <a:defRPr/>
            </a:lvl1pPr>
          </a:lstStyle>
          <a:p>
            <a:fld id="{204DCD74-E49F-4E7E-AD3F-12354E7B932C}" type="slidenum">
              <a:rPr lang="tr-TR" altLang="tr-TR"/>
              <a:pPr/>
              <a:t>‹#›</a:t>
            </a:fld>
            <a:endParaRPr lang="tr-TR" altLang="tr-TR"/>
          </a:p>
        </p:txBody>
      </p:sp>
    </p:spTree>
    <p:extLst>
      <p:ext uri="{BB962C8B-B14F-4D97-AF65-F5344CB8AC3E}">
        <p14:creationId xmlns:p14="http://schemas.microsoft.com/office/powerpoint/2010/main" val="1223013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tr-TR" altLang="tr-TR"/>
          </a:p>
        </p:txBody>
      </p:sp>
      <p:sp>
        <p:nvSpPr>
          <p:cNvPr id="3" name="Footer Placeholder 2"/>
          <p:cNvSpPr>
            <a:spLocks noGrp="1"/>
          </p:cNvSpPr>
          <p:nvPr>
            <p:ph type="ftr" sz="quarter" idx="11"/>
          </p:nvPr>
        </p:nvSpPr>
        <p:spPr/>
        <p:txBody>
          <a:bodyPr/>
          <a:lstStyle>
            <a:lvl1pPr>
              <a:defRPr/>
            </a:lvl1pPr>
          </a:lstStyle>
          <a:p>
            <a:endParaRPr lang="tr-TR" altLang="tr-TR"/>
          </a:p>
        </p:txBody>
      </p:sp>
      <p:sp>
        <p:nvSpPr>
          <p:cNvPr id="4" name="Slide Number Placeholder 3"/>
          <p:cNvSpPr>
            <a:spLocks noGrp="1"/>
          </p:cNvSpPr>
          <p:nvPr>
            <p:ph type="sldNum" sz="quarter" idx="12"/>
          </p:nvPr>
        </p:nvSpPr>
        <p:spPr/>
        <p:txBody>
          <a:bodyPr/>
          <a:lstStyle>
            <a:lvl1pPr>
              <a:defRPr/>
            </a:lvl1pPr>
          </a:lstStyle>
          <a:p>
            <a:fld id="{974F997F-DEB9-407B-9D15-1F938ABC62B1}" type="slidenum">
              <a:rPr lang="tr-TR" altLang="tr-TR"/>
              <a:pPr/>
              <a:t>‹#›</a:t>
            </a:fld>
            <a:endParaRPr lang="tr-TR" altLang="tr-TR"/>
          </a:p>
        </p:txBody>
      </p:sp>
    </p:spTree>
    <p:extLst>
      <p:ext uri="{BB962C8B-B14F-4D97-AF65-F5344CB8AC3E}">
        <p14:creationId xmlns:p14="http://schemas.microsoft.com/office/powerpoint/2010/main" val="778339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tr-TR" altLang="tr-TR"/>
          </a:p>
        </p:txBody>
      </p:sp>
      <p:sp>
        <p:nvSpPr>
          <p:cNvPr id="6" name="Footer Placeholder 5"/>
          <p:cNvSpPr>
            <a:spLocks noGrp="1"/>
          </p:cNvSpPr>
          <p:nvPr>
            <p:ph type="ftr" sz="quarter" idx="11"/>
          </p:nvPr>
        </p:nvSpPr>
        <p:spPr/>
        <p:txBody>
          <a:bodyPr/>
          <a:lstStyle>
            <a:lvl1pPr>
              <a:defRPr/>
            </a:lvl1pPr>
          </a:lstStyle>
          <a:p>
            <a:endParaRPr lang="tr-TR" altLang="tr-TR"/>
          </a:p>
        </p:txBody>
      </p:sp>
      <p:sp>
        <p:nvSpPr>
          <p:cNvPr id="7" name="Slide Number Placeholder 6"/>
          <p:cNvSpPr>
            <a:spLocks noGrp="1"/>
          </p:cNvSpPr>
          <p:nvPr>
            <p:ph type="sldNum" sz="quarter" idx="12"/>
          </p:nvPr>
        </p:nvSpPr>
        <p:spPr/>
        <p:txBody>
          <a:bodyPr/>
          <a:lstStyle>
            <a:lvl1pPr>
              <a:defRPr/>
            </a:lvl1pPr>
          </a:lstStyle>
          <a:p>
            <a:fld id="{674A4224-DB32-457B-AD69-9B4A274FC164}" type="slidenum">
              <a:rPr lang="tr-TR" altLang="tr-TR"/>
              <a:pPr/>
              <a:t>‹#›</a:t>
            </a:fld>
            <a:endParaRPr lang="tr-TR" altLang="tr-TR"/>
          </a:p>
        </p:txBody>
      </p:sp>
    </p:spTree>
    <p:extLst>
      <p:ext uri="{BB962C8B-B14F-4D97-AF65-F5344CB8AC3E}">
        <p14:creationId xmlns:p14="http://schemas.microsoft.com/office/powerpoint/2010/main" val="2385147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tr-TR" altLang="tr-TR"/>
          </a:p>
        </p:txBody>
      </p:sp>
      <p:sp>
        <p:nvSpPr>
          <p:cNvPr id="6" name="Footer Placeholder 5"/>
          <p:cNvSpPr>
            <a:spLocks noGrp="1"/>
          </p:cNvSpPr>
          <p:nvPr>
            <p:ph type="ftr" sz="quarter" idx="11"/>
          </p:nvPr>
        </p:nvSpPr>
        <p:spPr/>
        <p:txBody>
          <a:bodyPr/>
          <a:lstStyle>
            <a:lvl1pPr>
              <a:defRPr/>
            </a:lvl1pPr>
          </a:lstStyle>
          <a:p>
            <a:endParaRPr lang="tr-TR" altLang="tr-TR"/>
          </a:p>
        </p:txBody>
      </p:sp>
      <p:sp>
        <p:nvSpPr>
          <p:cNvPr id="7" name="Slide Number Placeholder 6"/>
          <p:cNvSpPr>
            <a:spLocks noGrp="1"/>
          </p:cNvSpPr>
          <p:nvPr>
            <p:ph type="sldNum" sz="quarter" idx="12"/>
          </p:nvPr>
        </p:nvSpPr>
        <p:spPr/>
        <p:txBody>
          <a:bodyPr/>
          <a:lstStyle>
            <a:lvl1pPr>
              <a:defRPr/>
            </a:lvl1pPr>
          </a:lstStyle>
          <a:p>
            <a:fld id="{C4D935C9-4C45-4EB7-A319-33EF54CC7FE6}" type="slidenum">
              <a:rPr lang="tr-TR" altLang="tr-TR"/>
              <a:pPr/>
              <a:t>‹#›</a:t>
            </a:fld>
            <a:endParaRPr lang="tr-TR" altLang="tr-TR"/>
          </a:p>
        </p:txBody>
      </p:sp>
    </p:spTree>
    <p:extLst>
      <p:ext uri="{BB962C8B-B14F-4D97-AF65-F5344CB8AC3E}">
        <p14:creationId xmlns:p14="http://schemas.microsoft.com/office/powerpoint/2010/main" val="4062100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altLang="tr-TR"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altLang="tr-TR" smtClean="0"/>
              <a:t>Click to edit Master text styles</a:t>
            </a:r>
          </a:p>
          <a:p>
            <a:pPr lvl="1"/>
            <a:r>
              <a:rPr lang="tr-TR" altLang="tr-TR" smtClean="0"/>
              <a:t>Second level</a:t>
            </a:r>
          </a:p>
          <a:p>
            <a:pPr lvl="2"/>
            <a:r>
              <a:rPr lang="tr-TR" altLang="tr-TR" smtClean="0"/>
              <a:t>Third level</a:t>
            </a:r>
          </a:p>
          <a:p>
            <a:pPr lvl="3"/>
            <a:r>
              <a:rPr lang="tr-TR" altLang="tr-TR" smtClean="0"/>
              <a:t>Fourth level</a:t>
            </a:r>
          </a:p>
          <a:p>
            <a:pPr lvl="4"/>
            <a:r>
              <a:rPr lang="tr-TR" altLang="tr-TR"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tr-TR" altLang="tr-T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tr-TR" altLang="tr-T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22E2B1BD-C5BD-4C42-9DAC-72673A2B24A5}" type="slidenum">
              <a:rPr lang="tr-TR" altLang="tr-TR"/>
              <a:pPr/>
              <a:t>‹#›</a:t>
            </a:fld>
            <a:endParaRPr lang="tr-TR" alt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4929411"/>
          </a:xfrm>
        </p:spPr>
        <p:txBody>
          <a:bodyPr/>
          <a:lstStyle/>
          <a:p>
            <a:r>
              <a:rPr lang="tr-TR" b="1" dirty="0">
                <a:solidFill>
                  <a:srgbClr val="7030A0"/>
                </a:solidFill>
              </a:rPr>
              <a:t>Verginin Tanımı:</a:t>
            </a:r>
            <a:r>
              <a:rPr lang="tr-TR" dirty="0">
                <a:solidFill>
                  <a:srgbClr val="7030A0"/>
                </a:solidFill>
              </a:rPr>
              <a:t> Vergi, kamu hizmetlerini karşılamak amacıyla, kişilerden ve kuruluşlardan kanun yoluyla toplanan paralardır. Vergi, devlet ve diğer kamu kuruluşlarının, kamu hizmetlerinin finansmanını karşılamak üzere kişilerden zorla aldıkları paralardır. Vergi anayasamızda yer alan ve herkesin ödeme gücüne göre ödemekle yükümlü olduğu bir görevdir.</a:t>
            </a:r>
          </a:p>
        </p:txBody>
      </p:sp>
      <p:sp>
        <p:nvSpPr>
          <p:cNvPr id="4" name="Title 3"/>
          <p:cNvSpPr>
            <a:spLocks noGrp="1"/>
          </p:cNvSpPr>
          <p:nvPr>
            <p:ph type="title"/>
          </p:nvPr>
        </p:nvSpPr>
        <p:spPr>
          <a:xfrm>
            <a:off x="457200" y="404664"/>
            <a:ext cx="8229600" cy="648072"/>
          </a:xfrm>
        </p:spPr>
        <p:txBody>
          <a:bodyPr/>
          <a:lstStyle/>
          <a:p>
            <a:r>
              <a:rPr lang="tr-TR" sz="3600" b="1" dirty="0">
                <a:solidFill>
                  <a:srgbClr val="7030A0"/>
                </a:solidFill>
              </a:rPr>
              <a:t>VERGİ</a:t>
            </a:r>
          </a:p>
        </p:txBody>
      </p:sp>
    </p:spTree>
    <p:extLst>
      <p:ext uri="{BB962C8B-B14F-4D97-AF65-F5344CB8AC3E}">
        <p14:creationId xmlns:p14="http://schemas.microsoft.com/office/powerpoint/2010/main" val="2313695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lstStyle/>
          <a:p>
            <a:r>
              <a:rPr lang="tr-TR" sz="3600" b="1" dirty="0" smtClean="0">
                <a:solidFill>
                  <a:srgbClr val="7030A0"/>
                </a:solidFill>
              </a:rPr>
              <a:t>Gelir</a:t>
            </a:r>
            <a:endParaRPr lang="tr-TR" sz="3600" b="1" dirty="0">
              <a:solidFill>
                <a:srgbClr val="7030A0"/>
              </a:solidFill>
            </a:endParaRPr>
          </a:p>
        </p:txBody>
      </p:sp>
      <p:sp>
        <p:nvSpPr>
          <p:cNvPr id="3" name="Content Placeholder 2"/>
          <p:cNvSpPr>
            <a:spLocks noGrp="1"/>
          </p:cNvSpPr>
          <p:nvPr>
            <p:ph idx="1"/>
          </p:nvPr>
        </p:nvSpPr>
        <p:spPr>
          <a:xfrm>
            <a:off x="457200" y="980728"/>
            <a:ext cx="8229600" cy="5145435"/>
          </a:xfrm>
        </p:spPr>
        <p:txBody>
          <a:bodyPr/>
          <a:lstStyle/>
          <a:p>
            <a:r>
              <a:rPr lang="tr-TR" b="1" dirty="0">
                <a:solidFill>
                  <a:srgbClr val="7030A0"/>
                </a:solidFill>
              </a:rPr>
              <a:t>Gelir: </a:t>
            </a:r>
            <a:r>
              <a:rPr lang="tr-TR" dirty="0">
                <a:solidFill>
                  <a:srgbClr val="7030A0"/>
                </a:solidFill>
              </a:rPr>
              <a:t>kişinin çalışması karşılığında ve çalışma dışında elde ettiği her türlü kazançlarıdır. Kişinin geliri, o kişinin vergi ödeme gücünü gösteren en önemli göstergesidir. Geliri yüksek olan bir kişinin ödeme gücü geliri düşük olan kişiye göre daha fazladır. Gelir kişilerin harcama ve servetlerinde de etkilidir. Gelir arttıkça kişilerin harcama güçleri ve servetleri de artmaktadır. </a:t>
            </a:r>
          </a:p>
          <a:p>
            <a:endParaRPr lang="tr-TR" dirty="0"/>
          </a:p>
        </p:txBody>
      </p:sp>
    </p:spTree>
    <p:extLst>
      <p:ext uri="{BB962C8B-B14F-4D97-AF65-F5344CB8AC3E}">
        <p14:creationId xmlns:p14="http://schemas.microsoft.com/office/powerpoint/2010/main" val="12212576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lstStyle/>
          <a:p>
            <a:pPr algn="l"/>
            <a:endParaRPr lang="tr-TR" b="1" dirty="0">
              <a:solidFill>
                <a:srgbClr val="7030A0"/>
              </a:solidFill>
            </a:endParaRPr>
          </a:p>
        </p:txBody>
      </p:sp>
      <p:sp>
        <p:nvSpPr>
          <p:cNvPr id="3" name="Content Placeholder 2"/>
          <p:cNvSpPr>
            <a:spLocks noGrp="1"/>
          </p:cNvSpPr>
          <p:nvPr>
            <p:ph idx="1"/>
          </p:nvPr>
        </p:nvSpPr>
        <p:spPr>
          <a:xfrm>
            <a:off x="457200" y="1196752"/>
            <a:ext cx="8229600" cy="4929411"/>
          </a:xfrm>
        </p:spPr>
        <p:txBody>
          <a:bodyPr/>
          <a:lstStyle/>
          <a:p>
            <a:r>
              <a:rPr lang="tr-TR" dirty="0">
                <a:solidFill>
                  <a:srgbClr val="7030A0"/>
                </a:solidFill>
              </a:rPr>
              <a:t>Her ne kadar gelir, vergi ödeme gücünü belirlemede çok önemli bir unsur olsa da gelirlerin tamamının vergilendirilmesi mümkün değildir. Gelir kaynaklarının yapılarının birbirinden farklı olması, kişilerin ve aile yapılarının farklılığı, farklı türde gelir unsurlarından oluşması vb. nedenlerde sadece gelirlerin vergilendirilmesi yeterli olmamaktadır.</a:t>
            </a:r>
          </a:p>
        </p:txBody>
      </p:sp>
    </p:spTree>
    <p:extLst>
      <p:ext uri="{BB962C8B-B14F-4D97-AF65-F5344CB8AC3E}">
        <p14:creationId xmlns:p14="http://schemas.microsoft.com/office/powerpoint/2010/main" val="559850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lstStyle/>
          <a:p>
            <a:r>
              <a:rPr lang="tr-TR" sz="3600" dirty="0" smtClean="0">
                <a:solidFill>
                  <a:srgbClr val="7030A0"/>
                </a:solidFill>
              </a:rPr>
              <a:t>Servet</a:t>
            </a:r>
            <a:endParaRPr lang="tr-TR" sz="3600" dirty="0">
              <a:solidFill>
                <a:srgbClr val="7030A0"/>
              </a:solidFill>
            </a:endParaRPr>
          </a:p>
        </p:txBody>
      </p:sp>
      <p:sp>
        <p:nvSpPr>
          <p:cNvPr id="3" name="Content Placeholder 2"/>
          <p:cNvSpPr>
            <a:spLocks noGrp="1"/>
          </p:cNvSpPr>
          <p:nvPr>
            <p:ph idx="1"/>
          </p:nvPr>
        </p:nvSpPr>
        <p:spPr>
          <a:xfrm>
            <a:off x="457200" y="1124743"/>
            <a:ext cx="8229600" cy="4896545"/>
          </a:xfrm>
        </p:spPr>
        <p:txBody>
          <a:bodyPr/>
          <a:lstStyle/>
          <a:p>
            <a:pPr marL="0" indent="0">
              <a:buNone/>
            </a:pPr>
            <a:r>
              <a:rPr lang="tr-TR" b="1" dirty="0">
                <a:solidFill>
                  <a:srgbClr val="7030A0"/>
                </a:solidFill>
              </a:rPr>
              <a:t>Servet: </a:t>
            </a:r>
            <a:r>
              <a:rPr lang="tr-TR" dirty="0">
                <a:solidFill>
                  <a:srgbClr val="7030A0"/>
                </a:solidFill>
              </a:rPr>
              <a:t>Servet, kişinin gelirinin tüketilmemiş biriktirilmiş olan kısmıdır. Servet vergi ödeme gücünün belirlenmesinde önemli bir göstergedir. Vergiyi doğuran olaylardan bir diğeri de servettir. Servet genellikle mal ve mülk şeklinde oluşturulur. Servetin büyüklüğüne ve çokluğuna göre kişinin vergi borcu belirlenmektedir.. Serveti çok olan kişinin vergi borcu serveti daha az olan kişiye göre daha fazladır. </a:t>
            </a:r>
          </a:p>
        </p:txBody>
      </p:sp>
    </p:spTree>
    <p:extLst>
      <p:ext uri="{BB962C8B-B14F-4D97-AF65-F5344CB8AC3E}">
        <p14:creationId xmlns:p14="http://schemas.microsoft.com/office/powerpoint/2010/main" val="21245132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88640"/>
            <a:ext cx="8229600" cy="720080"/>
          </a:xfrm>
        </p:spPr>
        <p:txBody>
          <a:bodyPr/>
          <a:lstStyle/>
          <a:p>
            <a:endParaRPr lang="tr-TR" b="1" dirty="0">
              <a:solidFill>
                <a:srgbClr val="7030A0"/>
              </a:solidFill>
            </a:endParaRPr>
          </a:p>
        </p:txBody>
      </p:sp>
      <p:sp>
        <p:nvSpPr>
          <p:cNvPr id="3" name="Content Placeholder 2"/>
          <p:cNvSpPr>
            <a:spLocks noGrp="1"/>
          </p:cNvSpPr>
          <p:nvPr>
            <p:ph idx="1"/>
          </p:nvPr>
        </p:nvSpPr>
        <p:spPr>
          <a:xfrm>
            <a:off x="457200" y="1268760"/>
            <a:ext cx="8229600" cy="4857403"/>
          </a:xfrm>
        </p:spPr>
        <p:txBody>
          <a:bodyPr/>
          <a:lstStyle/>
          <a:p>
            <a:r>
              <a:rPr lang="tr-TR" dirty="0">
                <a:solidFill>
                  <a:srgbClr val="7030A0"/>
                </a:solidFill>
              </a:rPr>
              <a:t>Bir kişinin ödeyeceği vergi gücü bir yıl boyunca sahip olduğu servet ve tabi ki geliri üzerinden hesaplanmaktadır. Servete sahip olma isteği kişilerin geleceğe dair bir güvence oluşturma ihtiyaçlarından kaynaklanmaktadır. Bu duygu ile harcanmayan gelirler servet olarak karşımıza çıkarken, servet de ayrıca vergi konusu olarak kabul edilmektedir.</a:t>
            </a:r>
          </a:p>
          <a:p>
            <a:endParaRPr lang="tr-TR" dirty="0"/>
          </a:p>
        </p:txBody>
      </p:sp>
    </p:spTree>
    <p:extLst>
      <p:ext uri="{BB962C8B-B14F-4D97-AF65-F5344CB8AC3E}">
        <p14:creationId xmlns:p14="http://schemas.microsoft.com/office/powerpoint/2010/main" val="22006911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lstStyle/>
          <a:p>
            <a:endParaRPr lang="tr-TR" dirty="0">
              <a:solidFill>
                <a:srgbClr val="7030A0"/>
              </a:solidFill>
            </a:endParaRPr>
          </a:p>
        </p:txBody>
      </p:sp>
      <p:sp>
        <p:nvSpPr>
          <p:cNvPr id="3" name="Content Placeholder 2"/>
          <p:cNvSpPr>
            <a:spLocks noGrp="1"/>
          </p:cNvSpPr>
          <p:nvPr>
            <p:ph idx="1"/>
          </p:nvPr>
        </p:nvSpPr>
        <p:spPr>
          <a:xfrm>
            <a:off x="457200" y="908720"/>
            <a:ext cx="8229600" cy="5217443"/>
          </a:xfrm>
        </p:spPr>
        <p:txBody>
          <a:bodyPr/>
          <a:lstStyle/>
          <a:p>
            <a:r>
              <a:rPr lang="tr-TR" dirty="0" smtClean="0">
                <a:solidFill>
                  <a:srgbClr val="7030A0"/>
                </a:solidFill>
              </a:rPr>
              <a:t>Yani kişilerin elde ettiği gelirler gelir olarak vergilendirilirken, aynı zamanda gelirin harcanmayan kısmı da servet olarak vergilendirilmektedir.</a:t>
            </a:r>
            <a:endParaRPr lang="tr-TR" dirty="0">
              <a:solidFill>
                <a:srgbClr val="7030A0"/>
              </a:solidFill>
            </a:endParaRPr>
          </a:p>
        </p:txBody>
      </p:sp>
    </p:spTree>
    <p:extLst>
      <p:ext uri="{BB962C8B-B14F-4D97-AF65-F5344CB8AC3E}">
        <p14:creationId xmlns:p14="http://schemas.microsoft.com/office/powerpoint/2010/main" val="36985780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720080"/>
          </a:xfrm>
        </p:spPr>
        <p:txBody>
          <a:bodyPr/>
          <a:lstStyle/>
          <a:p>
            <a:r>
              <a:rPr lang="tr-TR" sz="3600" dirty="0" smtClean="0">
                <a:solidFill>
                  <a:srgbClr val="7030A0"/>
                </a:solidFill>
              </a:rPr>
              <a:t>Tüketim (harcama)</a:t>
            </a:r>
            <a:endParaRPr lang="tr-TR" sz="3600" dirty="0">
              <a:solidFill>
                <a:srgbClr val="7030A0"/>
              </a:solidFill>
            </a:endParaRPr>
          </a:p>
        </p:txBody>
      </p:sp>
      <p:sp>
        <p:nvSpPr>
          <p:cNvPr id="3" name="Content Placeholder 2"/>
          <p:cNvSpPr>
            <a:spLocks noGrp="1"/>
          </p:cNvSpPr>
          <p:nvPr>
            <p:ph idx="1"/>
          </p:nvPr>
        </p:nvSpPr>
        <p:spPr>
          <a:xfrm>
            <a:off x="457200" y="764704"/>
            <a:ext cx="8229600" cy="5361459"/>
          </a:xfrm>
        </p:spPr>
        <p:txBody>
          <a:bodyPr/>
          <a:lstStyle/>
          <a:p>
            <a:r>
              <a:rPr lang="tr-TR" b="1" dirty="0" smtClean="0">
                <a:solidFill>
                  <a:srgbClr val="7030A0"/>
                </a:solidFill>
              </a:rPr>
              <a:t>Harcama, </a:t>
            </a:r>
            <a:r>
              <a:rPr lang="tr-TR" dirty="0" smtClean="0">
                <a:solidFill>
                  <a:srgbClr val="7030A0"/>
                </a:solidFill>
              </a:rPr>
              <a:t>para </a:t>
            </a:r>
            <a:r>
              <a:rPr lang="tr-TR" dirty="0">
                <a:solidFill>
                  <a:srgbClr val="7030A0"/>
                </a:solidFill>
              </a:rPr>
              <a:t>ya da para ile ifade edilebilen iktisadi değerlerin bir amaç doğrultusunda elden çıkartılmasıdır. Gelirin, ihtiyaçları karşılamak üzere çeşitli mal ve hizmetleri satın almak ya da bir takım faaliyetlerden faydalanmak amacıyla elden çıkarılan kısmıdır. Harcama gerçekleştirildiği anda vergiye konu olmaktadır. Harcama bir taraftan tüketim olarak vergilendirilirken, aynı anda servete de dönüşebilmektedir. </a:t>
            </a:r>
          </a:p>
        </p:txBody>
      </p:sp>
    </p:spTree>
    <p:extLst>
      <p:ext uri="{BB962C8B-B14F-4D97-AF65-F5344CB8AC3E}">
        <p14:creationId xmlns:p14="http://schemas.microsoft.com/office/powerpoint/2010/main" val="21223464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lstStyle/>
          <a:p>
            <a:pPr algn="l"/>
            <a:endParaRPr lang="tr-TR" dirty="0">
              <a:solidFill>
                <a:srgbClr val="7030A0"/>
              </a:solidFill>
            </a:endParaRPr>
          </a:p>
        </p:txBody>
      </p:sp>
      <p:sp>
        <p:nvSpPr>
          <p:cNvPr id="3" name="Content Placeholder 2"/>
          <p:cNvSpPr>
            <a:spLocks noGrp="1"/>
          </p:cNvSpPr>
          <p:nvPr>
            <p:ph idx="1"/>
          </p:nvPr>
        </p:nvSpPr>
        <p:spPr>
          <a:xfrm>
            <a:off x="457200" y="980728"/>
            <a:ext cx="8229600" cy="5145435"/>
          </a:xfrm>
        </p:spPr>
        <p:txBody>
          <a:bodyPr/>
          <a:lstStyle/>
          <a:p>
            <a:r>
              <a:rPr lang="tr-TR" dirty="0">
                <a:solidFill>
                  <a:srgbClr val="7030A0"/>
                </a:solidFill>
              </a:rPr>
              <a:t>Yani bir harcama aynı zamanda serveti oluşturabilmektedir. Bu durumda harcamalar hem tüketim hem de servet vergilerine kaynak olurlar. Harcamaların vergilendirilmesi kişileri tasarrufa teşvik eder.</a:t>
            </a:r>
          </a:p>
          <a:p>
            <a:endParaRPr lang="tr-TR" dirty="0">
              <a:solidFill>
                <a:srgbClr val="7030A0"/>
              </a:solidFill>
            </a:endParaRPr>
          </a:p>
        </p:txBody>
      </p:sp>
    </p:spTree>
    <p:extLst>
      <p:ext uri="{BB962C8B-B14F-4D97-AF65-F5344CB8AC3E}">
        <p14:creationId xmlns:p14="http://schemas.microsoft.com/office/powerpoint/2010/main" val="36405796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3600" dirty="0" smtClean="0">
                <a:solidFill>
                  <a:srgbClr val="7030A0"/>
                </a:solidFill>
              </a:rPr>
              <a:t>Vergilerin Sınıflandırılması</a:t>
            </a:r>
            <a:endParaRPr lang="tr-TR" sz="3600" dirty="0">
              <a:solidFill>
                <a:srgbClr val="7030A0"/>
              </a:solidFill>
            </a:endParaRPr>
          </a:p>
        </p:txBody>
      </p:sp>
      <p:sp>
        <p:nvSpPr>
          <p:cNvPr id="3" name="Content Placeholder 2"/>
          <p:cNvSpPr>
            <a:spLocks noGrp="1"/>
          </p:cNvSpPr>
          <p:nvPr>
            <p:ph idx="1"/>
          </p:nvPr>
        </p:nvSpPr>
        <p:spPr/>
        <p:txBody>
          <a:bodyPr/>
          <a:lstStyle/>
          <a:p>
            <a:r>
              <a:rPr lang="tr-TR" b="1" dirty="0">
                <a:solidFill>
                  <a:srgbClr val="7030A0"/>
                </a:solidFill>
              </a:rPr>
              <a:t>Vergilerin Sınıflandırılması:</a:t>
            </a:r>
            <a:r>
              <a:rPr lang="tr-TR" dirty="0">
                <a:solidFill>
                  <a:srgbClr val="7030A0"/>
                </a:solidFill>
              </a:rPr>
              <a:t> Vergiler konularına, mükelleflerin şahsi durumlarına, tarife şekline ve yansıma durumuna göre sınıflandırılır. En yaygın olarak kullanılan sınıflandırma şekilleri şöyledir:</a:t>
            </a:r>
          </a:p>
        </p:txBody>
      </p:sp>
    </p:spTree>
    <p:extLst>
      <p:ext uri="{BB962C8B-B14F-4D97-AF65-F5344CB8AC3E}">
        <p14:creationId xmlns:p14="http://schemas.microsoft.com/office/powerpoint/2010/main" val="41727960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tr-TR" sz="3600" dirty="0" smtClean="0">
                <a:solidFill>
                  <a:srgbClr val="7030A0"/>
                </a:solidFill>
              </a:rPr>
              <a:t>1. Dolaylı ve Dolaysız (Vasıtalı-Vasıtasız Vergiler)</a:t>
            </a:r>
            <a:endParaRPr lang="tr-TR" sz="3600" dirty="0">
              <a:solidFill>
                <a:srgbClr val="7030A0"/>
              </a:solidFill>
            </a:endParaRPr>
          </a:p>
        </p:txBody>
      </p:sp>
      <p:sp>
        <p:nvSpPr>
          <p:cNvPr id="3" name="Content Placeholder 2"/>
          <p:cNvSpPr>
            <a:spLocks noGrp="1"/>
          </p:cNvSpPr>
          <p:nvPr>
            <p:ph idx="1"/>
          </p:nvPr>
        </p:nvSpPr>
        <p:spPr>
          <a:xfrm>
            <a:off x="457200" y="1340768"/>
            <a:ext cx="8229600" cy="4785395"/>
          </a:xfrm>
        </p:spPr>
        <p:txBody>
          <a:bodyPr/>
          <a:lstStyle/>
          <a:p>
            <a:pPr marL="0" indent="0">
              <a:buNone/>
            </a:pPr>
            <a:r>
              <a:rPr lang="tr-TR" b="1" dirty="0">
                <a:solidFill>
                  <a:srgbClr val="7030A0"/>
                </a:solidFill>
              </a:rPr>
              <a:t>1. Dolaylı ve Dolaysız Vergiler:</a:t>
            </a:r>
            <a:r>
              <a:rPr lang="tr-TR" dirty="0">
                <a:solidFill>
                  <a:srgbClr val="7030A0"/>
                </a:solidFill>
              </a:rPr>
              <a:t> Mükellef kendi vergisini ödüyorsa ve bu vergi yükü başkalarına devredilmiyorsa bu vergi dolaysız vergi olarak adlandırılır. Emlak Vergisi ve Gelir Vergisi bu tür vergilere en güzel örneklerdir. Tahsil durumu açısından, eğer bir vergi belirli dönemlerde ilgili mükellef adına tarh ve tahsil ediliyorsa dolaysız vergidir. </a:t>
            </a:r>
          </a:p>
        </p:txBody>
      </p:sp>
    </p:spTree>
    <p:extLst>
      <p:ext uri="{BB962C8B-B14F-4D97-AF65-F5344CB8AC3E}">
        <p14:creationId xmlns:p14="http://schemas.microsoft.com/office/powerpoint/2010/main" val="39242098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lstStyle/>
          <a:p>
            <a:r>
              <a:rPr lang="tr-TR" sz="3600" dirty="0" smtClean="0">
                <a:solidFill>
                  <a:srgbClr val="7030A0"/>
                </a:solidFill>
              </a:rPr>
              <a:t>Örnek </a:t>
            </a:r>
            <a:endParaRPr lang="tr-TR" sz="3600" dirty="0">
              <a:solidFill>
                <a:srgbClr val="7030A0"/>
              </a:solidFill>
            </a:endParaRPr>
          </a:p>
        </p:txBody>
      </p:sp>
      <p:sp>
        <p:nvSpPr>
          <p:cNvPr id="3" name="Content Placeholder 2"/>
          <p:cNvSpPr>
            <a:spLocks noGrp="1"/>
          </p:cNvSpPr>
          <p:nvPr>
            <p:ph idx="1"/>
          </p:nvPr>
        </p:nvSpPr>
        <p:spPr/>
        <p:txBody>
          <a:bodyPr/>
          <a:lstStyle/>
          <a:p>
            <a:r>
              <a:rPr lang="tr-TR" dirty="0">
                <a:solidFill>
                  <a:srgbClr val="7030A0"/>
                </a:solidFill>
              </a:rPr>
              <a:t>Örneğin, Kurumlar Vergisi. Bir mükellefin vergisi başkalarına devrediliyorsa, mükellef vergisini kendisi ödemiyorsa devredilen vergi dolaylı vergi olarak adlandırılır. Örneğin Katma Değer Vergisi. Vergi belirli olmayan zamanlarda ve mükellefe bağlı olmaksızın tarh, tahakkuk ve tahsil ediliyorsa dolaylı yapıdadır. </a:t>
            </a:r>
          </a:p>
          <a:p>
            <a:endParaRPr lang="tr-TR" dirty="0"/>
          </a:p>
        </p:txBody>
      </p:sp>
    </p:spTree>
    <p:extLst>
      <p:ext uri="{BB962C8B-B14F-4D97-AF65-F5344CB8AC3E}">
        <p14:creationId xmlns:p14="http://schemas.microsoft.com/office/powerpoint/2010/main" val="4265037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8229600" cy="202034"/>
          </a:xfrm>
        </p:spPr>
        <p:txBody>
          <a:bodyPr/>
          <a:lstStyle/>
          <a:p>
            <a:endParaRPr lang="tr-TR" sz="2800" b="1" dirty="0">
              <a:solidFill>
                <a:srgbClr val="7030A0"/>
              </a:solidFill>
            </a:endParaRPr>
          </a:p>
        </p:txBody>
      </p:sp>
      <p:sp>
        <p:nvSpPr>
          <p:cNvPr id="7" name="Content Placeholder 6"/>
          <p:cNvSpPr>
            <a:spLocks noGrp="1"/>
          </p:cNvSpPr>
          <p:nvPr>
            <p:ph idx="1"/>
          </p:nvPr>
        </p:nvSpPr>
        <p:spPr>
          <a:xfrm>
            <a:off x="457200" y="620688"/>
            <a:ext cx="8229600" cy="5505475"/>
          </a:xfrm>
        </p:spPr>
        <p:txBody>
          <a:bodyPr/>
          <a:lstStyle/>
          <a:p>
            <a:r>
              <a:rPr lang="tr-TR" dirty="0">
                <a:solidFill>
                  <a:srgbClr val="7030A0"/>
                </a:solidFill>
              </a:rPr>
              <a:t>Anayasada yer alması nedeniyle yerine getirilmesi zorunlu ve çok önemli bir ödevdir. Verginin zorla alınması anayasada yer almasından ve vatandaşlık görevi olmasından kaynaklanmaktır. Dolayısıyla kimsenin vergi ödememe gibi ya da ödeme konusunda direnme gibi bir tercihi söz </a:t>
            </a:r>
            <a:r>
              <a:rPr lang="tr-TR" dirty="0" smtClean="0">
                <a:solidFill>
                  <a:srgbClr val="7030A0"/>
                </a:solidFill>
              </a:rPr>
              <a:t>konusu</a:t>
            </a:r>
            <a:r>
              <a:rPr lang="en-US" dirty="0" smtClean="0">
                <a:solidFill>
                  <a:srgbClr val="7030A0"/>
                </a:solidFill>
              </a:rPr>
              <a:t> </a:t>
            </a:r>
            <a:r>
              <a:rPr lang="tr-TR" dirty="0" smtClean="0">
                <a:solidFill>
                  <a:srgbClr val="7030A0"/>
                </a:solidFill>
              </a:rPr>
              <a:t>olamaz.</a:t>
            </a:r>
          </a:p>
          <a:p>
            <a:r>
              <a:rPr lang="tr-TR" dirty="0">
                <a:solidFill>
                  <a:srgbClr val="7030A0"/>
                </a:solidFill>
              </a:rPr>
              <a:t>Vergileme yetkisi devletindir ve egemenlik gücüne dayanarak devlet kişilerden vergi alır. </a:t>
            </a:r>
          </a:p>
          <a:p>
            <a:endParaRPr lang="tr-TR" dirty="0">
              <a:solidFill>
                <a:srgbClr val="7030A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432048"/>
          </a:xfrm>
        </p:spPr>
        <p:txBody>
          <a:bodyPr/>
          <a:lstStyle/>
          <a:p>
            <a:pPr algn="l"/>
            <a:endParaRPr lang="tr-TR" dirty="0">
              <a:solidFill>
                <a:srgbClr val="7030A0"/>
              </a:solidFill>
            </a:endParaRPr>
          </a:p>
        </p:txBody>
      </p:sp>
      <p:sp>
        <p:nvSpPr>
          <p:cNvPr id="3" name="Content Placeholder 2"/>
          <p:cNvSpPr>
            <a:spLocks noGrp="1"/>
          </p:cNvSpPr>
          <p:nvPr>
            <p:ph idx="1"/>
          </p:nvPr>
        </p:nvSpPr>
        <p:spPr>
          <a:xfrm>
            <a:off x="457200" y="836712"/>
            <a:ext cx="8229600" cy="5400600"/>
          </a:xfrm>
        </p:spPr>
        <p:txBody>
          <a:bodyPr/>
          <a:lstStyle/>
          <a:p>
            <a:r>
              <a:rPr lang="tr-TR" dirty="0">
                <a:solidFill>
                  <a:srgbClr val="7030A0"/>
                </a:solidFill>
              </a:rPr>
              <a:t>Dolaylı ve dolaysız vergi ayırımında ölçü vergilerin yansıma durumu ve tahsil durumudur. Piyasanın yapısı, mal ve hizmetlerin arz ve talep durumları, ekonomik koşullar verginin yansımasını etkiler. Daha önce yansıyan bir vergi ekonomik durumların değişmesine göre daha sonra yansımayabilir. Verginin tahakkuk ve tahsil şekli, verginin alınma süresi ve vergi konusunun düzenli ve sürekli olma durumunu belirlemektedir</a:t>
            </a:r>
            <a:r>
              <a:rPr lang="tr-TR" dirty="0"/>
              <a:t>.</a:t>
            </a:r>
            <a:endParaRPr lang="tr-TR" dirty="0">
              <a:solidFill>
                <a:srgbClr val="7030A0"/>
              </a:solidFill>
            </a:endParaRPr>
          </a:p>
        </p:txBody>
      </p:sp>
    </p:spTree>
    <p:extLst>
      <p:ext uri="{BB962C8B-B14F-4D97-AF65-F5344CB8AC3E}">
        <p14:creationId xmlns:p14="http://schemas.microsoft.com/office/powerpoint/2010/main" val="29474196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lstStyle/>
          <a:p>
            <a:r>
              <a:rPr lang="tr-TR" sz="3600" dirty="0" smtClean="0">
                <a:solidFill>
                  <a:srgbClr val="7030A0"/>
                </a:solidFill>
              </a:rPr>
              <a:t>Vasıtasız Vergiler</a:t>
            </a:r>
            <a:endParaRPr lang="tr-TR" sz="3600" dirty="0">
              <a:solidFill>
                <a:srgbClr val="7030A0"/>
              </a:solidFill>
            </a:endParaRPr>
          </a:p>
        </p:txBody>
      </p:sp>
      <p:sp>
        <p:nvSpPr>
          <p:cNvPr id="3" name="Content Placeholder 2"/>
          <p:cNvSpPr>
            <a:spLocks noGrp="1"/>
          </p:cNvSpPr>
          <p:nvPr>
            <p:ph idx="1"/>
          </p:nvPr>
        </p:nvSpPr>
        <p:spPr>
          <a:xfrm>
            <a:off x="457200" y="1412776"/>
            <a:ext cx="8229600" cy="4713387"/>
          </a:xfrm>
        </p:spPr>
        <p:txBody>
          <a:bodyPr/>
          <a:lstStyle/>
          <a:p>
            <a:r>
              <a:rPr lang="tr-TR" dirty="0">
                <a:solidFill>
                  <a:srgbClr val="7030A0"/>
                </a:solidFill>
              </a:rPr>
              <a:t>Türk Vergi sistemi içerisinde yer alan vasıtasız vergiler şunlardır:</a:t>
            </a:r>
            <a:br>
              <a:rPr lang="tr-TR" dirty="0">
                <a:solidFill>
                  <a:srgbClr val="7030A0"/>
                </a:solidFill>
              </a:rPr>
            </a:br>
            <a:r>
              <a:rPr lang="tr-TR" dirty="0">
                <a:solidFill>
                  <a:srgbClr val="7030A0"/>
                </a:solidFill>
              </a:rPr>
              <a:t>- Gelir Vergisi</a:t>
            </a:r>
            <a:br>
              <a:rPr lang="tr-TR" dirty="0">
                <a:solidFill>
                  <a:srgbClr val="7030A0"/>
                </a:solidFill>
              </a:rPr>
            </a:br>
            <a:r>
              <a:rPr lang="tr-TR" dirty="0">
                <a:solidFill>
                  <a:srgbClr val="7030A0"/>
                </a:solidFill>
              </a:rPr>
              <a:t>- Kurumlar Vergisi</a:t>
            </a:r>
            <a:br>
              <a:rPr lang="tr-TR" dirty="0">
                <a:solidFill>
                  <a:srgbClr val="7030A0"/>
                </a:solidFill>
              </a:rPr>
            </a:br>
            <a:r>
              <a:rPr lang="tr-TR" dirty="0">
                <a:solidFill>
                  <a:srgbClr val="7030A0"/>
                </a:solidFill>
              </a:rPr>
              <a:t>- Emlak Vergisi</a:t>
            </a:r>
            <a:br>
              <a:rPr lang="tr-TR" dirty="0">
                <a:solidFill>
                  <a:srgbClr val="7030A0"/>
                </a:solidFill>
              </a:rPr>
            </a:br>
            <a:r>
              <a:rPr lang="tr-TR" dirty="0">
                <a:solidFill>
                  <a:srgbClr val="7030A0"/>
                </a:solidFill>
              </a:rPr>
              <a:t>- Veraset ve İntikal Vergisi</a:t>
            </a:r>
            <a:br>
              <a:rPr lang="tr-TR" dirty="0">
                <a:solidFill>
                  <a:srgbClr val="7030A0"/>
                </a:solidFill>
              </a:rPr>
            </a:br>
            <a:r>
              <a:rPr lang="tr-TR" dirty="0">
                <a:solidFill>
                  <a:srgbClr val="7030A0"/>
                </a:solidFill>
              </a:rPr>
              <a:t>- Motorlu Taşıtlar Vergisi</a:t>
            </a:r>
          </a:p>
          <a:p>
            <a:endParaRPr lang="tr-TR" dirty="0">
              <a:solidFill>
                <a:srgbClr val="7030A0"/>
              </a:solidFill>
            </a:endParaRPr>
          </a:p>
        </p:txBody>
      </p:sp>
    </p:spTree>
    <p:extLst>
      <p:ext uri="{BB962C8B-B14F-4D97-AF65-F5344CB8AC3E}">
        <p14:creationId xmlns:p14="http://schemas.microsoft.com/office/powerpoint/2010/main" val="32087801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0"/>
            <a:ext cx="8229600" cy="562500"/>
          </a:xfrm>
        </p:spPr>
        <p:txBody>
          <a:bodyPr/>
          <a:lstStyle/>
          <a:p>
            <a:r>
              <a:rPr lang="tr-TR" sz="3600" dirty="0" smtClean="0">
                <a:solidFill>
                  <a:srgbClr val="7030A0"/>
                </a:solidFill>
              </a:rPr>
              <a:t>Vasıtalı Vergiler</a:t>
            </a:r>
            <a:endParaRPr lang="tr-TR" sz="3600" dirty="0">
              <a:solidFill>
                <a:srgbClr val="7030A0"/>
              </a:solidFill>
            </a:endParaRPr>
          </a:p>
        </p:txBody>
      </p:sp>
      <p:sp>
        <p:nvSpPr>
          <p:cNvPr id="3" name="Content Placeholder 2"/>
          <p:cNvSpPr>
            <a:spLocks noGrp="1"/>
          </p:cNvSpPr>
          <p:nvPr>
            <p:ph idx="1"/>
          </p:nvPr>
        </p:nvSpPr>
        <p:spPr>
          <a:xfrm>
            <a:off x="457200" y="620688"/>
            <a:ext cx="8229600" cy="5688633"/>
          </a:xfrm>
        </p:spPr>
        <p:txBody>
          <a:bodyPr/>
          <a:lstStyle/>
          <a:p>
            <a:pPr marL="0" indent="0">
              <a:buNone/>
            </a:pPr>
            <a:r>
              <a:rPr lang="tr-TR" dirty="0" smtClean="0">
                <a:solidFill>
                  <a:srgbClr val="7030A0"/>
                </a:solidFill>
              </a:rPr>
              <a:t>Vasıtalı </a:t>
            </a:r>
            <a:r>
              <a:rPr lang="tr-TR" dirty="0">
                <a:solidFill>
                  <a:srgbClr val="7030A0"/>
                </a:solidFill>
              </a:rPr>
              <a:t>vergiler:</a:t>
            </a:r>
            <a:br>
              <a:rPr lang="tr-TR" dirty="0">
                <a:solidFill>
                  <a:srgbClr val="7030A0"/>
                </a:solidFill>
              </a:rPr>
            </a:br>
            <a:r>
              <a:rPr lang="tr-TR" dirty="0" smtClean="0">
                <a:solidFill>
                  <a:srgbClr val="7030A0"/>
                </a:solidFill>
              </a:rPr>
              <a:t>1. Mal </a:t>
            </a:r>
            <a:r>
              <a:rPr lang="tr-TR" dirty="0">
                <a:solidFill>
                  <a:srgbClr val="7030A0"/>
                </a:solidFill>
              </a:rPr>
              <a:t>ve hizmetlerden alınan vergiler</a:t>
            </a:r>
            <a:br>
              <a:rPr lang="tr-TR" dirty="0">
                <a:solidFill>
                  <a:srgbClr val="7030A0"/>
                </a:solidFill>
              </a:rPr>
            </a:br>
            <a:r>
              <a:rPr lang="tr-TR" dirty="0">
                <a:solidFill>
                  <a:srgbClr val="7030A0"/>
                </a:solidFill>
              </a:rPr>
              <a:t>- Dâhilde Alınan Katma Değer Vergisi</a:t>
            </a:r>
            <a:br>
              <a:rPr lang="tr-TR" dirty="0">
                <a:solidFill>
                  <a:srgbClr val="7030A0"/>
                </a:solidFill>
              </a:rPr>
            </a:br>
            <a:r>
              <a:rPr lang="tr-TR" dirty="0">
                <a:solidFill>
                  <a:srgbClr val="7030A0"/>
                </a:solidFill>
              </a:rPr>
              <a:t>- Ek Vergi</a:t>
            </a:r>
            <a:br>
              <a:rPr lang="tr-TR" dirty="0">
                <a:solidFill>
                  <a:srgbClr val="7030A0"/>
                </a:solidFill>
              </a:rPr>
            </a:br>
            <a:r>
              <a:rPr lang="tr-TR" dirty="0">
                <a:solidFill>
                  <a:srgbClr val="7030A0"/>
                </a:solidFill>
              </a:rPr>
              <a:t>- Taşıt Alım Vergisi</a:t>
            </a:r>
            <a:br>
              <a:rPr lang="tr-TR" dirty="0">
                <a:solidFill>
                  <a:srgbClr val="7030A0"/>
                </a:solidFill>
              </a:rPr>
            </a:br>
            <a:r>
              <a:rPr lang="tr-TR" dirty="0">
                <a:solidFill>
                  <a:srgbClr val="7030A0"/>
                </a:solidFill>
              </a:rPr>
              <a:t>- Akaryakıt Tüketim Vergisi </a:t>
            </a:r>
            <a:r>
              <a:rPr lang="tr-TR" dirty="0" smtClean="0">
                <a:solidFill>
                  <a:srgbClr val="7030A0"/>
                </a:solidFill>
              </a:rPr>
              <a:t>- Şans </a:t>
            </a:r>
            <a:r>
              <a:rPr lang="tr-TR" dirty="0">
                <a:solidFill>
                  <a:srgbClr val="7030A0"/>
                </a:solidFill>
              </a:rPr>
              <a:t>Oyunları vergisi  </a:t>
            </a:r>
            <a:r>
              <a:rPr lang="tr-TR" dirty="0" smtClean="0">
                <a:solidFill>
                  <a:srgbClr val="7030A0"/>
                </a:solidFill>
              </a:rPr>
              <a:t>- Belediye </a:t>
            </a:r>
            <a:r>
              <a:rPr lang="tr-TR" dirty="0">
                <a:solidFill>
                  <a:srgbClr val="7030A0"/>
                </a:solidFill>
              </a:rPr>
              <a:t>Vergileri</a:t>
            </a:r>
            <a:br>
              <a:rPr lang="tr-TR" dirty="0">
                <a:solidFill>
                  <a:srgbClr val="7030A0"/>
                </a:solidFill>
              </a:rPr>
            </a:br>
            <a:r>
              <a:rPr lang="tr-TR" dirty="0">
                <a:solidFill>
                  <a:srgbClr val="7030A0"/>
                </a:solidFill>
              </a:rPr>
              <a:t>- Banka ve Sigorta Muameleleri Vergisi</a:t>
            </a:r>
            <a:br>
              <a:rPr lang="tr-TR" dirty="0">
                <a:solidFill>
                  <a:srgbClr val="7030A0"/>
                </a:solidFill>
              </a:rPr>
            </a:br>
            <a:r>
              <a:rPr lang="tr-TR" dirty="0">
                <a:solidFill>
                  <a:srgbClr val="7030A0"/>
                </a:solidFill>
              </a:rPr>
              <a:t>- Damga Vergisi</a:t>
            </a:r>
            <a:br>
              <a:rPr lang="tr-TR" dirty="0">
                <a:solidFill>
                  <a:srgbClr val="7030A0"/>
                </a:solidFill>
              </a:rPr>
            </a:br>
            <a:r>
              <a:rPr lang="tr-TR" dirty="0">
                <a:solidFill>
                  <a:srgbClr val="7030A0"/>
                </a:solidFill>
              </a:rPr>
              <a:t>- Harçlar</a:t>
            </a:r>
            <a:br>
              <a:rPr lang="tr-TR" dirty="0">
                <a:solidFill>
                  <a:srgbClr val="7030A0"/>
                </a:solidFill>
              </a:rPr>
            </a:br>
            <a:endParaRPr lang="tr-TR" dirty="0">
              <a:solidFill>
                <a:srgbClr val="7030A0"/>
              </a:solidFill>
            </a:endParaRPr>
          </a:p>
          <a:p>
            <a:pPr marL="0" indent="0">
              <a:buNone/>
            </a:pPr>
            <a:endParaRPr lang="tr-TR" dirty="0" smtClean="0">
              <a:solidFill>
                <a:srgbClr val="7030A0"/>
              </a:solidFill>
            </a:endParaRPr>
          </a:p>
          <a:p>
            <a:pPr marL="0" indent="0">
              <a:buNone/>
            </a:pPr>
            <a:endParaRPr lang="tr-TR" sz="2800" dirty="0">
              <a:solidFill>
                <a:srgbClr val="7030A0"/>
              </a:solidFill>
            </a:endParaRPr>
          </a:p>
        </p:txBody>
      </p:sp>
    </p:spTree>
    <p:extLst>
      <p:ext uri="{BB962C8B-B14F-4D97-AF65-F5344CB8AC3E}">
        <p14:creationId xmlns:p14="http://schemas.microsoft.com/office/powerpoint/2010/main" val="18080719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911"/>
            <a:ext cx="8229600" cy="859809"/>
          </a:xfrm>
        </p:spPr>
        <p:txBody>
          <a:bodyPr/>
          <a:lstStyle/>
          <a:p>
            <a:r>
              <a:rPr lang="tr-TR" sz="3600" dirty="0" smtClean="0">
                <a:solidFill>
                  <a:srgbClr val="7030A0"/>
                </a:solidFill>
              </a:rPr>
              <a:t>Vasıtalı Vergiler</a:t>
            </a:r>
            <a:endParaRPr lang="tr-TR" sz="3600" dirty="0">
              <a:solidFill>
                <a:srgbClr val="7030A0"/>
              </a:solidFill>
            </a:endParaRPr>
          </a:p>
        </p:txBody>
      </p:sp>
      <p:sp>
        <p:nvSpPr>
          <p:cNvPr id="3" name="Content Placeholder 2"/>
          <p:cNvSpPr>
            <a:spLocks noGrp="1"/>
          </p:cNvSpPr>
          <p:nvPr>
            <p:ph idx="1"/>
          </p:nvPr>
        </p:nvSpPr>
        <p:spPr>
          <a:xfrm>
            <a:off x="457200" y="1052736"/>
            <a:ext cx="8229600" cy="5073427"/>
          </a:xfrm>
        </p:spPr>
        <p:txBody>
          <a:bodyPr/>
          <a:lstStyle/>
          <a:p>
            <a:pPr marL="0" indent="0">
              <a:buNone/>
            </a:pPr>
            <a:r>
              <a:rPr lang="tr-TR" dirty="0" smtClean="0">
                <a:solidFill>
                  <a:srgbClr val="7030A0"/>
                </a:solidFill>
              </a:rPr>
              <a:t>2. Dış </a:t>
            </a:r>
            <a:r>
              <a:rPr lang="tr-TR" dirty="0">
                <a:solidFill>
                  <a:srgbClr val="7030A0"/>
                </a:solidFill>
              </a:rPr>
              <a:t>Ticaretten Alınan Vergiler</a:t>
            </a:r>
            <a:br>
              <a:rPr lang="tr-TR" dirty="0">
                <a:solidFill>
                  <a:srgbClr val="7030A0"/>
                </a:solidFill>
              </a:rPr>
            </a:br>
            <a:r>
              <a:rPr lang="tr-TR" dirty="0">
                <a:solidFill>
                  <a:srgbClr val="7030A0"/>
                </a:solidFill>
              </a:rPr>
              <a:t>- Gümrük Vergisi</a:t>
            </a:r>
            <a:br>
              <a:rPr lang="tr-TR" dirty="0">
                <a:solidFill>
                  <a:srgbClr val="7030A0"/>
                </a:solidFill>
              </a:rPr>
            </a:br>
            <a:r>
              <a:rPr lang="tr-TR" dirty="0">
                <a:solidFill>
                  <a:srgbClr val="7030A0"/>
                </a:solidFill>
              </a:rPr>
              <a:t>- Akaryakıt Gümrük </a:t>
            </a:r>
            <a:r>
              <a:rPr lang="tr-TR" dirty="0" smtClean="0">
                <a:solidFill>
                  <a:srgbClr val="7030A0"/>
                </a:solidFill>
              </a:rPr>
              <a:t>Vergisi</a:t>
            </a:r>
          </a:p>
          <a:p>
            <a:pPr>
              <a:buFontTx/>
              <a:buChar char="-"/>
            </a:pPr>
            <a:r>
              <a:rPr lang="tr-TR" dirty="0" smtClean="0">
                <a:solidFill>
                  <a:srgbClr val="7030A0"/>
                </a:solidFill>
              </a:rPr>
              <a:t>Tek </a:t>
            </a:r>
            <a:r>
              <a:rPr lang="tr-TR" dirty="0">
                <a:solidFill>
                  <a:srgbClr val="7030A0"/>
                </a:solidFill>
              </a:rPr>
              <a:t>ve Maktu </a:t>
            </a:r>
            <a:r>
              <a:rPr lang="tr-TR" dirty="0" smtClean="0">
                <a:solidFill>
                  <a:srgbClr val="7030A0"/>
                </a:solidFill>
              </a:rPr>
              <a:t>Vergi</a:t>
            </a:r>
          </a:p>
          <a:p>
            <a:pPr marL="0" indent="0">
              <a:buNone/>
            </a:pPr>
            <a:endParaRPr lang="tr-TR" dirty="0">
              <a:solidFill>
                <a:srgbClr val="7030A0"/>
              </a:solidFill>
            </a:endParaRPr>
          </a:p>
          <a:p>
            <a:pPr marL="0" indent="0">
              <a:buNone/>
            </a:pPr>
            <a:r>
              <a:rPr lang="tr-TR" dirty="0" smtClean="0">
                <a:solidFill>
                  <a:srgbClr val="7030A0"/>
                </a:solidFill>
              </a:rPr>
              <a:t>İthalden Alınan KDV</a:t>
            </a:r>
            <a:r>
              <a:rPr lang="tr-TR" dirty="0"/>
              <a:t/>
            </a:r>
            <a:br>
              <a:rPr lang="tr-TR" dirty="0"/>
            </a:br>
            <a:endParaRPr lang="tr-TR" b="1" dirty="0">
              <a:solidFill>
                <a:srgbClr val="7030A0"/>
              </a:solidFill>
            </a:endParaRPr>
          </a:p>
        </p:txBody>
      </p:sp>
    </p:spTree>
    <p:extLst>
      <p:ext uri="{BB962C8B-B14F-4D97-AF65-F5344CB8AC3E}">
        <p14:creationId xmlns:p14="http://schemas.microsoft.com/office/powerpoint/2010/main" val="36088610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lstStyle/>
          <a:p>
            <a:r>
              <a:rPr lang="tr-TR" sz="3600" dirty="0" smtClean="0">
                <a:solidFill>
                  <a:srgbClr val="7030A0"/>
                </a:solidFill>
              </a:rPr>
              <a:t>Ölçüler</a:t>
            </a:r>
            <a:endParaRPr lang="tr-TR" sz="3600" dirty="0">
              <a:solidFill>
                <a:srgbClr val="7030A0"/>
              </a:solidFill>
            </a:endParaRPr>
          </a:p>
        </p:txBody>
      </p:sp>
      <p:sp>
        <p:nvSpPr>
          <p:cNvPr id="3" name="Content Placeholder 2"/>
          <p:cNvSpPr>
            <a:spLocks noGrp="1"/>
          </p:cNvSpPr>
          <p:nvPr>
            <p:ph idx="1"/>
          </p:nvPr>
        </p:nvSpPr>
        <p:spPr>
          <a:xfrm>
            <a:off x="457200" y="1268760"/>
            <a:ext cx="8229600" cy="4857403"/>
          </a:xfrm>
        </p:spPr>
        <p:txBody>
          <a:bodyPr/>
          <a:lstStyle/>
          <a:p>
            <a:pPr marL="0" indent="0">
              <a:buNone/>
            </a:pPr>
            <a:r>
              <a:rPr lang="tr-TR" dirty="0">
                <a:solidFill>
                  <a:srgbClr val="7030A0"/>
                </a:solidFill>
              </a:rPr>
              <a:t>Bir verginin dolaylı ya da dolaysız olduğunu anlayabilmek için şu ölçülere bakmak yeterlidir.</a:t>
            </a:r>
            <a:br>
              <a:rPr lang="tr-TR" dirty="0">
                <a:solidFill>
                  <a:srgbClr val="7030A0"/>
                </a:solidFill>
              </a:rPr>
            </a:br>
            <a:r>
              <a:rPr lang="tr-TR" dirty="0">
                <a:solidFill>
                  <a:srgbClr val="7030A0"/>
                </a:solidFill>
              </a:rPr>
              <a:t>- Genel fiyat seviyesini etkileyen vergiler dolaylı vergi, genel fiyat seviyesini etkilemeyen vergiler ise dolaysız vergilerdir.</a:t>
            </a:r>
            <a:br>
              <a:rPr lang="tr-TR" dirty="0">
                <a:solidFill>
                  <a:srgbClr val="7030A0"/>
                </a:solidFill>
              </a:rPr>
            </a:br>
            <a:r>
              <a:rPr lang="tr-TR" dirty="0">
                <a:solidFill>
                  <a:srgbClr val="7030A0"/>
                </a:solidFill>
              </a:rPr>
              <a:t>- Nispi fiyatları değiştiren vergiler dolaylı vergi, değiştirmeyen vergiler ise dolaysız vergilerdir.</a:t>
            </a:r>
            <a:br>
              <a:rPr lang="tr-TR" dirty="0">
                <a:solidFill>
                  <a:srgbClr val="7030A0"/>
                </a:solidFill>
              </a:rPr>
            </a:br>
            <a:endParaRPr lang="tr-TR" dirty="0">
              <a:solidFill>
                <a:srgbClr val="7030A0"/>
              </a:solidFill>
            </a:endParaRPr>
          </a:p>
          <a:p>
            <a:pPr marL="0" indent="0">
              <a:buNone/>
            </a:pPr>
            <a:endParaRPr lang="tr-TR" dirty="0">
              <a:solidFill>
                <a:srgbClr val="7030A0"/>
              </a:solidFill>
            </a:endParaRPr>
          </a:p>
        </p:txBody>
      </p:sp>
    </p:spTree>
    <p:extLst>
      <p:ext uri="{BB962C8B-B14F-4D97-AF65-F5344CB8AC3E}">
        <p14:creationId xmlns:p14="http://schemas.microsoft.com/office/powerpoint/2010/main" val="36844298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720080"/>
          </a:xfrm>
        </p:spPr>
        <p:txBody>
          <a:bodyPr/>
          <a:lstStyle/>
          <a:p>
            <a:r>
              <a:rPr lang="tr-TR" sz="3600" dirty="0" smtClean="0">
                <a:solidFill>
                  <a:srgbClr val="7030A0"/>
                </a:solidFill>
              </a:rPr>
              <a:t>Ölçüler</a:t>
            </a:r>
            <a:endParaRPr lang="tr-TR" sz="3600" dirty="0">
              <a:solidFill>
                <a:srgbClr val="7030A0"/>
              </a:solidFill>
            </a:endParaRPr>
          </a:p>
        </p:txBody>
      </p:sp>
      <p:sp>
        <p:nvSpPr>
          <p:cNvPr id="3" name="Content Placeholder 2"/>
          <p:cNvSpPr>
            <a:spLocks noGrp="1"/>
          </p:cNvSpPr>
          <p:nvPr>
            <p:ph idx="1"/>
          </p:nvPr>
        </p:nvSpPr>
        <p:spPr>
          <a:xfrm>
            <a:off x="457200" y="1484784"/>
            <a:ext cx="8229600" cy="4641379"/>
          </a:xfrm>
        </p:spPr>
        <p:txBody>
          <a:bodyPr/>
          <a:lstStyle/>
          <a:p>
            <a:pPr marL="0" indent="0">
              <a:buNone/>
            </a:pPr>
            <a:r>
              <a:rPr lang="tr-TR" dirty="0">
                <a:solidFill>
                  <a:srgbClr val="7030A0"/>
                </a:solidFill>
              </a:rPr>
              <a:t>-</a:t>
            </a:r>
            <a:r>
              <a:rPr lang="tr-TR" dirty="0"/>
              <a:t> </a:t>
            </a:r>
            <a:r>
              <a:rPr lang="tr-TR" dirty="0">
                <a:solidFill>
                  <a:srgbClr val="7030A0"/>
                </a:solidFill>
              </a:rPr>
              <a:t>Yükü başkalarına aktarılan vergiler dolaylı vergi, verginin konulduğu kişi ya da kurumlar tarafından ödenen vergiler dolaysız vergilerdir.</a:t>
            </a:r>
            <a:br>
              <a:rPr lang="tr-TR" dirty="0">
                <a:solidFill>
                  <a:srgbClr val="7030A0"/>
                </a:solidFill>
              </a:rPr>
            </a:br>
            <a:r>
              <a:rPr lang="tr-TR" dirty="0">
                <a:solidFill>
                  <a:srgbClr val="7030A0"/>
                </a:solidFill>
              </a:rPr>
              <a:t>- Gelirlerin harcanması işlemlerini vergilendiren vergiler dolaylı vergi, gelirlerin elde edilmesine ilişkin işlemleri vergilendiren vergiler ise dolaysız vergilerdir.</a:t>
            </a:r>
            <a:endParaRPr lang="tr-TR" b="1" dirty="0">
              <a:solidFill>
                <a:srgbClr val="7030A0"/>
              </a:solidFill>
            </a:endParaRPr>
          </a:p>
        </p:txBody>
      </p:sp>
    </p:spTree>
    <p:extLst>
      <p:ext uri="{BB962C8B-B14F-4D97-AF65-F5344CB8AC3E}">
        <p14:creationId xmlns:p14="http://schemas.microsoft.com/office/powerpoint/2010/main" val="38861224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lstStyle/>
          <a:p>
            <a:r>
              <a:rPr lang="tr-TR" sz="3600" dirty="0" smtClean="0">
                <a:solidFill>
                  <a:srgbClr val="7030A0"/>
                </a:solidFill>
              </a:rPr>
              <a:t>2. Spesifik - Ad Valorem Vergiler</a:t>
            </a:r>
            <a:endParaRPr lang="tr-TR" sz="3600" dirty="0">
              <a:solidFill>
                <a:srgbClr val="7030A0"/>
              </a:solidFill>
            </a:endParaRPr>
          </a:p>
        </p:txBody>
      </p:sp>
      <p:sp>
        <p:nvSpPr>
          <p:cNvPr id="3" name="Content Placeholder 2"/>
          <p:cNvSpPr>
            <a:spLocks noGrp="1"/>
          </p:cNvSpPr>
          <p:nvPr>
            <p:ph idx="1"/>
          </p:nvPr>
        </p:nvSpPr>
        <p:spPr>
          <a:xfrm>
            <a:off x="457200" y="908720"/>
            <a:ext cx="8229600" cy="5217443"/>
          </a:xfrm>
        </p:spPr>
        <p:txBody>
          <a:bodyPr/>
          <a:lstStyle/>
          <a:p>
            <a:pPr marL="0" indent="0">
              <a:buNone/>
            </a:pPr>
            <a:r>
              <a:rPr lang="tr-TR" b="1" dirty="0">
                <a:solidFill>
                  <a:srgbClr val="7030A0"/>
                </a:solidFill>
              </a:rPr>
              <a:t>2. </a:t>
            </a:r>
            <a:r>
              <a:rPr lang="tr-TR" b="1" dirty="0" smtClean="0">
                <a:solidFill>
                  <a:srgbClr val="7030A0"/>
                </a:solidFill>
              </a:rPr>
              <a:t>Spesifik - Ad </a:t>
            </a:r>
            <a:r>
              <a:rPr lang="tr-TR" b="1" dirty="0">
                <a:solidFill>
                  <a:srgbClr val="7030A0"/>
                </a:solidFill>
              </a:rPr>
              <a:t>Valorem Vergiler:</a:t>
            </a:r>
            <a:r>
              <a:rPr lang="tr-TR" dirty="0">
                <a:solidFill>
                  <a:srgbClr val="7030A0"/>
                </a:solidFill>
              </a:rPr>
              <a:t> Vergi borcunun hesaplanma biçimine dayanan bir ayırımdır. Vergi borcunun ağırlık, hacim, uzunluk gibi ölçüler üzerinden hesaplanarak belirlendiği vergiler spesifik vergilerdir. Resim ve harçlar spesifik vergilere en güzel örnektir. Matrah değerleri üzerinden hesaplanan vergiler ise ad valorem vergilerdir. Bu vergilere örnek olarak Katma Değer Vergisi verilebilir. </a:t>
            </a:r>
          </a:p>
        </p:txBody>
      </p:sp>
    </p:spTree>
    <p:extLst>
      <p:ext uri="{BB962C8B-B14F-4D97-AF65-F5344CB8AC3E}">
        <p14:creationId xmlns:p14="http://schemas.microsoft.com/office/powerpoint/2010/main" val="33601118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tr-TR" sz="3600" dirty="0">
                <a:solidFill>
                  <a:srgbClr val="7030A0"/>
                </a:solidFill>
              </a:rPr>
              <a:t>2. Spesifik - Ad Valorem Vergiler</a:t>
            </a:r>
          </a:p>
        </p:txBody>
      </p:sp>
      <p:sp>
        <p:nvSpPr>
          <p:cNvPr id="3" name="Content Placeholder 2"/>
          <p:cNvSpPr>
            <a:spLocks noGrp="1"/>
          </p:cNvSpPr>
          <p:nvPr>
            <p:ph idx="1"/>
          </p:nvPr>
        </p:nvSpPr>
        <p:spPr>
          <a:xfrm>
            <a:off x="457200" y="1556792"/>
            <a:ext cx="8229600" cy="4569371"/>
          </a:xfrm>
        </p:spPr>
        <p:txBody>
          <a:bodyPr/>
          <a:lstStyle/>
          <a:p>
            <a:pPr marL="0" indent="0">
              <a:buNone/>
            </a:pPr>
            <a:r>
              <a:rPr lang="tr-TR" dirty="0">
                <a:solidFill>
                  <a:srgbClr val="7030A0"/>
                </a:solidFill>
              </a:rPr>
              <a:t>Fiyat değişmelerinde, konulan verginin nisbi ağırlığının sürekli değişmesi, spesifik vergilerin fiyat hareketlerini izlemede yetersiz kalması ve spesifik tarifelerin gelir vergisi, kurumlar vergisi, katma değer vergisi gibi belli vergi türlerine uygulama imkanının olmaması nedeniyle günümüzde spesifik tarifelerin uygulandığı vergilerin sayısı oldukça azalmıştır.</a:t>
            </a:r>
          </a:p>
          <a:p>
            <a:pPr marL="0" indent="0">
              <a:buNone/>
            </a:pPr>
            <a:endParaRPr lang="tr-TR" dirty="0">
              <a:solidFill>
                <a:srgbClr val="7030A0"/>
              </a:solidFill>
            </a:endParaRPr>
          </a:p>
        </p:txBody>
      </p:sp>
    </p:spTree>
    <p:extLst>
      <p:ext uri="{BB962C8B-B14F-4D97-AF65-F5344CB8AC3E}">
        <p14:creationId xmlns:p14="http://schemas.microsoft.com/office/powerpoint/2010/main" val="16721396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6130"/>
          </a:xfrm>
        </p:spPr>
        <p:txBody>
          <a:bodyPr/>
          <a:lstStyle/>
          <a:p>
            <a:r>
              <a:rPr lang="tr-TR" sz="3600" dirty="0" smtClean="0">
                <a:solidFill>
                  <a:srgbClr val="7030A0"/>
                </a:solidFill>
              </a:rPr>
              <a:t>3. Şahsi Vergiler – Gayrişahsi Vergiler</a:t>
            </a:r>
            <a:br>
              <a:rPr lang="tr-TR" sz="3600" dirty="0" smtClean="0">
                <a:solidFill>
                  <a:srgbClr val="7030A0"/>
                </a:solidFill>
              </a:rPr>
            </a:br>
            <a:r>
              <a:rPr lang="tr-TR" sz="3600" dirty="0" smtClean="0">
                <a:solidFill>
                  <a:srgbClr val="7030A0"/>
                </a:solidFill>
              </a:rPr>
              <a:t>(Kişisel  - Kişisel Olmayan Vergiler)</a:t>
            </a:r>
            <a:endParaRPr lang="tr-TR" sz="3600" dirty="0">
              <a:solidFill>
                <a:srgbClr val="7030A0"/>
              </a:solidFill>
            </a:endParaRPr>
          </a:p>
        </p:txBody>
      </p:sp>
      <p:sp>
        <p:nvSpPr>
          <p:cNvPr id="3" name="Content Placeholder 2"/>
          <p:cNvSpPr>
            <a:spLocks noGrp="1"/>
          </p:cNvSpPr>
          <p:nvPr>
            <p:ph idx="1"/>
          </p:nvPr>
        </p:nvSpPr>
        <p:spPr>
          <a:xfrm>
            <a:off x="457200" y="1556792"/>
            <a:ext cx="8229600" cy="4569371"/>
          </a:xfrm>
        </p:spPr>
        <p:txBody>
          <a:bodyPr/>
          <a:lstStyle/>
          <a:p>
            <a:pPr marL="0" indent="0">
              <a:buNone/>
            </a:pPr>
            <a:r>
              <a:rPr lang="tr-TR" b="1" dirty="0">
                <a:solidFill>
                  <a:srgbClr val="7030A0"/>
                </a:solidFill>
              </a:rPr>
              <a:t>3. Şahsi Vergiler - Gayrişahsi Vergiler:</a:t>
            </a:r>
            <a:r>
              <a:rPr lang="tr-TR" dirty="0">
                <a:solidFill>
                  <a:srgbClr val="7030A0"/>
                </a:solidFill>
              </a:rPr>
              <a:t> Mükellefin kişisel durumunu, ailevi durumunu dikkate alan diğer bir ifade ile kişinin evli ya da bekar oluşunu, çocuklarının bulunup bulunmamasını, sakatlık halini ve buna benzer durumları dikkate alan ve artan oranlı olan vergiler şahsi vergiler, bunları dikkate almayan ve eşit oranlı tarifeye göre alınan vergiler ise gayri şahsi vergilerdir. </a:t>
            </a:r>
          </a:p>
        </p:txBody>
      </p:sp>
    </p:spTree>
    <p:extLst>
      <p:ext uri="{BB962C8B-B14F-4D97-AF65-F5344CB8AC3E}">
        <p14:creationId xmlns:p14="http://schemas.microsoft.com/office/powerpoint/2010/main" val="27575980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lstStyle/>
          <a:p>
            <a:endParaRPr lang="tr-TR" dirty="0">
              <a:solidFill>
                <a:srgbClr val="7030A0"/>
              </a:solidFill>
            </a:endParaRPr>
          </a:p>
        </p:txBody>
      </p:sp>
      <p:sp>
        <p:nvSpPr>
          <p:cNvPr id="3" name="Content Placeholder 2"/>
          <p:cNvSpPr>
            <a:spLocks noGrp="1"/>
          </p:cNvSpPr>
          <p:nvPr>
            <p:ph idx="1"/>
          </p:nvPr>
        </p:nvSpPr>
        <p:spPr>
          <a:xfrm>
            <a:off x="457200" y="1196752"/>
            <a:ext cx="8229600" cy="4929411"/>
          </a:xfrm>
        </p:spPr>
        <p:txBody>
          <a:bodyPr/>
          <a:lstStyle/>
          <a:p>
            <a:r>
              <a:rPr lang="tr-TR" dirty="0">
                <a:solidFill>
                  <a:srgbClr val="7030A0"/>
                </a:solidFill>
              </a:rPr>
              <a:t>Şahsi Vergilere örnek olarak Veraset ve İntikal Vergisi verilirken, gayri şahsi vergilere ise Emlak Vergisi verilebilir.</a:t>
            </a:r>
          </a:p>
          <a:p>
            <a:endParaRPr lang="tr-TR" b="1" dirty="0">
              <a:solidFill>
                <a:srgbClr val="7030A0"/>
              </a:solidFill>
            </a:endParaRPr>
          </a:p>
        </p:txBody>
      </p:sp>
    </p:spTree>
    <p:extLst>
      <p:ext uri="{BB962C8B-B14F-4D97-AF65-F5344CB8AC3E}">
        <p14:creationId xmlns:p14="http://schemas.microsoft.com/office/powerpoint/2010/main" val="3631795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lstStyle/>
          <a:p>
            <a:r>
              <a:rPr lang="tr-TR" b="1" dirty="0" smtClean="0">
                <a:solidFill>
                  <a:srgbClr val="7030A0"/>
                </a:solidFill>
              </a:rPr>
              <a:t>Verginin Önemi</a:t>
            </a:r>
            <a:endParaRPr lang="tr-TR" b="1" dirty="0">
              <a:solidFill>
                <a:srgbClr val="7030A0"/>
              </a:solidFill>
            </a:endParaRPr>
          </a:p>
        </p:txBody>
      </p:sp>
      <p:sp>
        <p:nvSpPr>
          <p:cNvPr id="5" name="Content Placeholder 4"/>
          <p:cNvSpPr>
            <a:spLocks noGrp="1"/>
          </p:cNvSpPr>
          <p:nvPr>
            <p:ph idx="1"/>
          </p:nvPr>
        </p:nvSpPr>
        <p:spPr>
          <a:xfrm>
            <a:off x="457200" y="908720"/>
            <a:ext cx="8229600" cy="5217443"/>
          </a:xfrm>
        </p:spPr>
        <p:txBody>
          <a:bodyPr/>
          <a:lstStyle/>
          <a:p>
            <a:r>
              <a:rPr lang="tr-TR" dirty="0" smtClean="0">
                <a:solidFill>
                  <a:srgbClr val="7030A0"/>
                </a:solidFill>
              </a:rPr>
              <a:t>Kamusal </a:t>
            </a:r>
            <a:r>
              <a:rPr lang="tr-TR" dirty="0">
                <a:solidFill>
                  <a:srgbClr val="7030A0"/>
                </a:solidFill>
              </a:rPr>
              <a:t>hizmetlerin yerine getirilebilmesi için yapılacak harcamalarda vergiler, çok önemli bir mali kaynak oluşturmaktadır. </a:t>
            </a:r>
            <a:endParaRPr lang="tr-TR" dirty="0" smtClean="0">
              <a:solidFill>
                <a:srgbClr val="7030A0"/>
              </a:solidFill>
            </a:endParaRPr>
          </a:p>
          <a:p>
            <a:r>
              <a:rPr lang="tr-TR" dirty="0" smtClean="0">
                <a:solidFill>
                  <a:srgbClr val="7030A0"/>
                </a:solidFill>
              </a:rPr>
              <a:t>Vergiler sadece kaynak olmakla kalmayıp aynı zamanda devlete sosyal, ekonomik ve politik amaçlarına ulaşabilmesi için de yardımcı olmaktadır.</a:t>
            </a:r>
          </a:p>
          <a:p>
            <a:r>
              <a:rPr lang="tr-TR" dirty="0" smtClean="0">
                <a:solidFill>
                  <a:srgbClr val="7030A0"/>
                </a:solidFill>
              </a:rPr>
              <a:t>Devlet vergiyi bazı durumlarda özendirici bir araç olarak kullanmaktadır.</a:t>
            </a:r>
            <a:endParaRPr lang="tr-TR" dirty="0">
              <a:solidFill>
                <a:srgbClr val="7030A0"/>
              </a:solidFill>
            </a:endParaRPr>
          </a:p>
          <a:p>
            <a:pPr marL="0" indent="0">
              <a:buNone/>
            </a:pPr>
            <a:endParaRPr lang="tr-TR" dirty="0">
              <a:solidFill>
                <a:srgbClr val="7030A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994123"/>
          </a:xfrm>
        </p:spPr>
        <p:txBody>
          <a:bodyPr/>
          <a:lstStyle/>
          <a:p>
            <a:r>
              <a:rPr lang="tr-TR" sz="3600" dirty="0" smtClean="0">
                <a:solidFill>
                  <a:srgbClr val="7030A0"/>
                </a:solidFill>
              </a:rPr>
              <a:t>4. Gelir – Servet – Harcama Üzerinden Alınan Vergiler</a:t>
            </a:r>
            <a:endParaRPr lang="tr-TR" sz="3600" dirty="0">
              <a:solidFill>
                <a:srgbClr val="7030A0"/>
              </a:solidFill>
            </a:endParaRPr>
          </a:p>
        </p:txBody>
      </p:sp>
      <p:sp>
        <p:nvSpPr>
          <p:cNvPr id="3" name="Content Placeholder 2"/>
          <p:cNvSpPr>
            <a:spLocks noGrp="1"/>
          </p:cNvSpPr>
          <p:nvPr>
            <p:ph idx="1"/>
          </p:nvPr>
        </p:nvSpPr>
        <p:spPr>
          <a:xfrm>
            <a:off x="457200" y="1772816"/>
            <a:ext cx="8229600" cy="4353347"/>
          </a:xfrm>
        </p:spPr>
        <p:txBody>
          <a:bodyPr/>
          <a:lstStyle/>
          <a:p>
            <a:pPr marL="0" indent="0">
              <a:buNone/>
            </a:pPr>
            <a:r>
              <a:rPr lang="tr-TR" b="1" dirty="0">
                <a:solidFill>
                  <a:srgbClr val="7030A0"/>
                </a:solidFill>
              </a:rPr>
              <a:t>4. Gelir - Servet - Harcama Üzerinden Alınan Vergiler:</a:t>
            </a:r>
            <a:r>
              <a:rPr lang="tr-TR" dirty="0">
                <a:solidFill>
                  <a:srgbClr val="7030A0"/>
                </a:solidFill>
              </a:rPr>
              <a:t> Günümüzde en çok kullanılan ayırımlardan birisi de vergi matrahının niteliğine göre yapılan ayrımdır. Bu ayırıma göre, verginin matrahını gelirin oluşturması gelir üzerinden alınan vergileri, vergi matrahının servetin oluşturması servet üzerinden alınan vergileri, </a:t>
            </a:r>
          </a:p>
          <a:p>
            <a:endParaRPr lang="tr-TR" dirty="0"/>
          </a:p>
        </p:txBody>
      </p:sp>
    </p:spTree>
    <p:extLst>
      <p:ext uri="{BB962C8B-B14F-4D97-AF65-F5344CB8AC3E}">
        <p14:creationId xmlns:p14="http://schemas.microsoft.com/office/powerpoint/2010/main" val="16169604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lstStyle/>
          <a:p>
            <a:pPr algn="l"/>
            <a:endParaRPr lang="tr-TR" sz="4000" dirty="0">
              <a:solidFill>
                <a:srgbClr val="7030A0"/>
              </a:solidFill>
            </a:endParaRPr>
          </a:p>
        </p:txBody>
      </p:sp>
      <p:sp>
        <p:nvSpPr>
          <p:cNvPr id="3" name="Content Placeholder 2"/>
          <p:cNvSpPr>
            <a:spLocks noGrp="1"/>
          </p:cNvSpPr>
          <p:nvPr>
            <p:ph idx="1"/>
          </p:nvPr>
        </p:nvSpPr>
        <p:spPr>
          <a:xfrm>
            <a:off x="457200" y="1340768"/>
            <a:ext cx="8229600" cy="4785395"/>
          </a:xfrm>
        </p:spPr>
        <p:txBody>
          <a:bodyPr/>
          <a:lstStyle/>
          <a:p>
            <a:pPr marL="0" indent="0">
              <a:buNone/>
            </a:pPr>
            <a:r>
              <a:rPr lang="tr-TR" dirty="0" smtClean="0">
                <a:solidFill>
                  <a:srgbClr val="7030A0"/>
                </a:solidFill>
              </a:rPr>
              <a:t>verginin </a:t>
            </a:r>
            <a:r>
              <a:rPr lang="tr-TR" dirty="0">
                <a:solidFill>
                  <a:srgbClr val="7030A0"/>
                </a:solidFill>
              </a:rPr>
              <a:t>matrahını harcamaların oluşturması ise harcamalar üzerinden alınan vergileri ortaya çıkarmaktadır. Gelir üzerinden alınan vergilere gelir ve kurumlar vergisi, servet üzerinden alınan vergilere emlak, motorlu taşıtlar, veraset ve intikal vergisi, harcamalar üzerinden alınan vergilere ise mal ve hizmetler üzerinden alınan katma değer vergisi örnek olarak verilebilir.</a:t>
            </a:r>
            <a:endParaRPr lang="tr-TR" b="1" dirty="0">
              <a:solidFill>
                <a:srgbClr val="7030A0"/>
              </a:solidFill>
            </a:endParaRPr>
          </a:p>
        </p:txBody>
      </p:sp>
    </p:spTree>
    <p:extLst>
      <p:ext uri="{BB962C8B-B14F-4D97-AF65-F5344CB8AC3E}">
        <p14:creationId xmlns:p14="http://schemas.microsoft.com/office/powerpoint/2010/main" val="6527837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648072"/>
          </a:xfrm>
        </p:spPr>
        <p:txBody>
          <a:bodyPr/>
          <a:lstStyle/>
          <a:p>
            <a:r>
              <a:rPr lang="tr-TR" sz="3600" dirty="0" smtClean="0">
                <a:solidFill>
                  <a:srgbClr val="7030A0"/>
                </a:solidFill>
              </a:rPr>
              <a:t>Verginin Tarafları</a:t>
            </a:r>
            <a:endParaRPr lang="tr-TR" sz="3600" dirty="0">
              <a:solidFill>
                <a:srgbClr val="7030A0"/>
              </a:solidFill>
            </a:endParaRPr>
          </a:p>
        </p:txBody>
      </p:sp>
      <p:sp>
        <p:nvSpPr>
          <p:cNvPr id="3" name="Content Placeholder 2"/>
          <p:cNvSpPr>
            <a:spLocks noGrp="1"/>
          </p:cNvSpPr>
          <p:nvPr>
            <p:ph idx="1"/>
          </p:nvPr>
        </p:nvSpPr>
        <p:spPr>
          <a:xfrm>
            <a:off x="457200" y="836712"/>
            <a:ext cx="8229600" cy="5688632"/>
          </a:xfrm>
        </p:spPr>
        <p:txBody>
          <a:bodyPr/>
          <a:lstStyle/>
          <a:p>
            <a:pPr marL="0" indent="0">
              <a:buNone/>
            </a:pPr>
            <a:r>
              <a:rPr lang="tr-TR" dirty="0" smtClean="0">
                <a:solidFill>
                  <a:srgbClr val="7030A0"/>
                </a:solidFill>
              </a:rPr>
              <a:t>Vergilemede </a:t>
            </a:r>
            <a:r>
              <a:rPr lang="tr-TR" dirty="0">
                <a:solidFill>
                  <a:srgbClr val="7030A0"/>
                </a:solidFill>
              </a:rPr>
              <a:t>iki taraf bulunur. </a:t>
            </a:r>
            <a:endParaRPr lang="tr-TR" dirty="0" smtClean="0">
              <a:solidFill>
                <a:srgbClr val="7030A0"/>
              </a:solidFill>
            </a:endParaRPr>
          </a:p>
          <a:p>
            <a:r>
              <a:rPr lang="tr-TR" dirty="0" smtClean="0">
                <a:solidFill>
                  <a:srgbClr val="7030A0"/>
                </a:solidFill>
              </a:rPr>
              <a:t>Bunlardan </a:t>
            </a:r>
            <a:r>
              <a:rPr lang="tr-TR" dirty="0">
                <a:solidFill>
                  <a:srgbClr val="7030A0"/>
                </a:solidFill>
              </a:rPr>
              <a:t>birisi verginin borçlusu iken diğeri ise verginin alacaklısıdır. </a:t>
            </a:r>
            <a:endParaRPr lang="tr-TR" dirty="0" smtClean="0">
              <a:solidFill>
                <a:srgbClr val="7030A0"/>
              </a:solidFill>
            </a:endParaRPr>
          </a:p>
          <a:p>
            <a:r>
              <a:rPr lang="tr-TR" dirty="0" smtClean="0">
                <a:solidFill>
                  <a:srgbClr val="7030A0"/>
                </a:solidFill>
              </a:rPr>
              <a:t>Verginin </a:t>
            </a:r>
            <a:r>
              <a:rPr lang="tr-TR" dirty="0">
                <a:solidFill>
                  <a:srgbClr val="7030A0"/>
                </a:solidFill>
              </a:rPr>
              <a:t>alacaklısı, vergilendirme yetkisine sahip olan devlettir. Devlet vergilendirme yetkisini bazı kamu kuruluşlarına da devredebilir. Vergilendirme yetkisi devletçe yerel yönetimlere, bağımsız kamu kuruluşlarına ve merkezi yönetimlere tanınsa bile vergi alacaklısı yine de devlettir</a:t>
            </a:r>
            <a:r>
              <a:rPr lang="tr-TR" dirty="0" smtClean="0">
                <a:solidFill>
                  <a:srgbClr val="7030A0"/>
                </a:solidFill>
              </a:rPr>
              <a:t>.</a:t>
            </a:r>
            <a:endParaRPr lang="tr-TR" dirty="0">
              <a:solidFill>
                <a:srgbClr val="7030A0"/>
              </a:solidFill>
            </a:endParaRPr>
          </a:p>
        </p:txBody>
      </p:sp>
    </p:spTree>
    <p:extLst>
      <p:ext uri="{BB962C8B-B14F-4D97-AF65-F5344CB8AC3E}">
        <p14:creationId xmlns:p14="http://schemas.microsoft.com/office/powerpoint/2010/main" val="39950279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008112"/>
          </a:xfrm>
        </p:spPr>
        <p:txBody>
          <a:bodyPr/>
          <a:lstStyle/>
          <a:p>
            <a:pPr algn="l"/>
            <a:endParaRPr lang="tr-TR" sz="3200" dirty="0">
              <a:solidFill>
                <a:srgbClr val="7030A0"/>
              </a:solidFill>
            </a:endParaRPr>
          </a:p>
        </p:txBody>
      </p:sp>
      <p:sp>
        <p:nvSpPr>
          <p:cNvPr id="3" name="Content Placeholder 2"/>
          <p:cNvSpPr>
            <a:spLocks noGrp="1"/>
          </p:cNvSpPr>
          <p:nvPr>
            <p:ph idx="1"/>
          </p:nvPr>
        </p:nvSpPr>
        <p:spPr>
          <a:xfrm>
            <a:off x="457200" y="1268760"/>
            <a:ext cx="8229600" cy="4857403"/>
          </a:xfrm>
        </p:spPr>
        <p:txBody>
          <a:bodyPr/>
          <a:lstStyle/>
          <a:p>
            <a:r>
              <a:rPr lang="tr-TR" dirty="0">
                <a:solidFill>
                  <a:srgbClr val="7030A0"/>
                </a:solidFill>
              </a:rPr>
              <a:t>Verginin borçlusu vergiyi ödemekle yükümlü olan </a:t>
            </a:r>
            <a:r>
              <a:rPr lang="tr-TR" dirty="0" smtClean="0">
                <a:solidFill>
                  <a:srgbClr val="7030A0"/>
                </a:solidFill>
              </a:rPr>
              <a:t>mükellef </a:t>
            </a:r>
            <a:r>
              <a:rPr lang="tr-TR" dirty="0">
                <a:solidFill>
                  <a:srgbClr val="7030A0"/>
                </a:solidFill>
              </a:rPr>
              <a:t>ve sorumlu kişilerdir.</a:t>
            </a:r>
            <a:endParaRPr lang="tr-TR" b="1" dirty="0">
              <a:solidFill>
                <a:srgbClr val="7030A0"/>
              </a:solidFill>
            </a:endParaRPr>
          </a:p>
          <a:p>
            <a:pPr marL="0" indent="0">
              <a:buNone/>
            </a:pPr>
            <a:endParaRPr lang="tr-TR" dirty="0">
              <a:solidFill>
                <a:srgbClr val="7030A0"/>
              </a:solidFill>
            </a:endParaRPr>
          </a:p>
        </p:txBody>
      </p:sp>
    </p:spTree>
    <p:extLst>
      <p:ext uri="{BB962C8B-B14F-4D97-AF65-F5344CB8AC3E}">
        <p14:creationId xmlns:p14="http://schemas.microsoft.com/office/powerpoint/2010/main" val="2119871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16632"/>
            <a:ext cx="8229600" cy="432048"/>
          </a:xfrm>
        </p:spPr>
        <p:txBody>
          <a:bodyPr/>
          <a:lstStyle/>
          <a:p>
            <a:pPr algn="l"/>
            <a:endParaRPr lang="tr-TR" sz="2800" b="1" dirty="0">
              <a:solidFill>
                <a:srgbClr val="7030A0"/>
              </a:solidFill>
            </a:endParaRPr>
          </a:p>
        </p:txBody>
      </p:sp>
      <p:sp>
        <p:nvSpPr>
          <p:cNvPr id="3" name="Content Placeholder 2"/>
          <p:cNvSpPr>
            <a:spLocks noGrp="1"/>
          </p:cNvSpPr>
          <p:nvPr>
            <p:ph idx="1"/>
          </p:nvPr>
        </p:nvSpPr>
        <p:spPr>
          <a:xfrm>
            <a:off x="251520" y="1268760"/>
            <a:ext cx="8229600" cy="4608512"/>
          </a:xfrm>
        </p:spPr>
        <p:txBody>
          <a:bodyPr/>
          <a:lstStyle/>
          <a:p>
            <a:r>
              <a:rPr lang="tr-TR" dirty="0">
                <a:solidFill>
                  <a:srgbClr val="7030A0"/>
                </a:solidFill>
              </a:rPr>
              <a:t>Verginin borçlusu vergiyi ödemekle yükümlü olan mükellef ve sorumlu kişilerdir. Mükellef (yükümlü), VUK'ya göre "vergi kanunlarına göre kendisine vergi borcu terettüp eden gerçek veya tüzel </a:t>
            </a:r>
            <a:r>
              <a:rPr lang="tr-TR" dirty="0" smtClean="0">
                <a:solidFill>
                  <a:srgbClr val="7030A0"/>
                </a:solidFill>
              </a:rPr>
              <a:t>kişidir". Mükellefin </a:t>
            </a:r>
            <a:r>
              <a:rPr lang="tr-TR" dirty="0">
                <a:solidFill>
                  <a:srgbClr val="7030A0"/>
                </a:solidFill>
              </a:rPr>
              <a:t>en önemli unsuru vergi borcunu ödemesidir. Buna maddi mükellefiyet de denir. </a:t>
            </a:r>
          </a:p>
        </p:txBody>
      </p:sp>
    </p:spTree>
    <p:extLst>
      <p:ext uri="{BB962C8B-B14F-4D97-AF65-F5344CB8AC3E}">
        <p14:creationId xmlns:p14="http://schemas.microsoft.com/office/powerpoint/2010/main" val="7496926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lstStyle/>
          <a:p>
            <a:endParaRPr lang="tr-TR" sz="3600" dirty="0">
              <a:solidFill>
                <a:srgbClr val="7030A0"/>
              </a:solidFill>
            </a:endParaRPr>
          </a:p>
        </p:txBody>
      </p:sp>
      <p:sp>
        <p:nvSpPr>
          <p:cNvPr id="3" name="Content Placeholder 2"/>
          <p:cNvSpPr>
            <a:spLocks noGrp="1"/>
          </p:cNvSpPr>
          <p:nvPr>
            <p:ph idx="1"/>
          </p:nvPr>
        </p:nvSpPr>
        <p:spPr>
          <a:xfrm>
            <a:off x="457200" y="980728"/>
            <a:ext cx="8229600" cy="5544616"/>
          </a:xfrm>
        </p:spPr>
        <p:txBody>
          <a:bodyPr/>
          <a:lstStyle/>
          <a:p>
            <a:r>
              <a:rPr lang="tr-TR" dirty="0">
                <a:solidFill>
                  <a:srgbClr val="7030A0"/>
                </a:solidFill>
              </a:rPr>
              <a:t>Bunun yanında mükellefin defter tutmak, onaylatmak, işe başlamayı ve bırakmayı bildirme, beyanname verme, defter ve belgeleri saklama ve gerektiğinde gösterme gibi ödevleri vardır. Bu tür mükellefiyet de biçimsel mükellefiyet olarak adlandırılır. </a:t>
            </a:r>
          </a:p>
          <a:p>
            <a:r>
              <a:rPr lang="tr-TR" dirty="0" smtClean="0">
                <a:solidFill>
                  <a:srgbClr val="7030A0"/>
                </a:solidFill>
              </a:rPr>
              <a:t>Mükellefi </a:t>
            </a:r>
            <a:r>
              <a:rPr lang="tr-TR" dirty="0">
                <a:solidFill>
                  <a:srgbClr val="7030A0"/>
                </a:solidFill>
              </a:rPr>
              <a:t>hem vergi borcunu ödeyen hem de kanunlarla kendisine verilen biçimsel görevleri yerine getiren kişi olarak ele almak gerekmektedir.</a:t>
            </a:r>
          </a:p>
        </p:txBody>
      </p:sp>
    </p:spTree>
    <p:extLst>
      <p:ext uri="{BB962C8B-B14F-4D97-AF65-F5344CB8AC3E}">
        <p14:creationId xmlns:p14="http://schemas.microsoft.com/office/powerpoint/2010/main" val="11752585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sz="4000" dirty="0">
              <a:solidFill>
                <a:srgbClr val="7030A0"/>
              </a:solidFill>
            </a:endParaRPr>
          </a:p>
        </p:txBody>
      </p:sp>
      <p:sp>
        <p:nvSpPr>
          <p:cNvPr id="3" name="Content Placeholder 2"/>
          <p:cNvSpPr>
            <a:spLocks noGrp="1"/>
          </p:cNvSpPr>
          <p:nvPr>
            <p:ph idx="1"/>
          </p:nvPr>
        </p:nvSpPr>
        <p:spPr/>
        <p:txBody>
          <a:bodyPr/>
          <a:lstStyle/>
          <a:p>
            <a:r>
              <a:rPr lang="tr-TR" dirty="0">
                <a:solidFill>
                  <a:srgbClr val="7030A0"/>
                </a:solidFill>
              </a:rPr>
              <a:t>Vergi sorumlusu, gerçek mükellef olmamakla birlikte, gerçek mükelleflerle olan ilişkileri dolayısıyla vergi kanunlarının gösterdiği hallerde, verginin hesaplanarak kesilmesi ve vergi dairesine ödenmesi veya diğer bazı işlerin yapılması (defter tutma, beyanname verme vb.) mecburiyeti olan üçüncü kişilere denir.</a:t>
            </a:r>
          </a:p>
          <a:p>
            <a:endParaRPr lang="tr-TR" dirty="0"/>
          </a:p>
        </p:txBody>
      </p:sp>
    </p:spTree>
    <p:extLst>
      <p:ext uri="{BB962C8B-B14F-4D97-AF65-F5344CB8AC3E}">
        <p14:creationId xmlns:p14="http://schemas.microsoft.com/office/powerpoint/2010/main" val="21261006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lstStyle/>
          <a:p>
            <a:r>
              <a:rPr lang="tr-TR" sz="3600" dirty="0" smtClean="0">
                <a:solidFill>
                  <a:srgbClr val="7030A0"/>
                </a:solidFill>
              </a:rPr>
              <a:t>Verginin Matrahı</a:t>
            </a:r>
            <a:endParaRPr lang="tr-TR" sz="3600" dirty="0">
              <a:solidFill>
                <a:srgbClr val="7030A0"/>
              </a:solidFill>
            </a:endParaRPr>
          </a:p>
        </p:txBody>
      </p:sp>
      <p:sp>
        <p:nvSpPr>
          <p:cNvPr id="3" name="Content Placeholder 2"/>
          <p:cNvSpPr>
            <a:spLocks noGrp="1"/>
          </p:cNvSpPr>
          <p:nvPr>
            <p:ph idx="1"/>
          </p:nvPr>
        </p:nvSpPr>
        <p:spPr>
          <a:xfrm>
            <a:off x="457200" y="1412776"/>
            <a:ext cx="8229600" cy="4713387"/>
          </a:xfrm>
        </p:spPr>
        <p:txBody>
          <a:bodyPr/>
          <a:lstStyle/>
          <a:p>
            <a:r>
              <a:rPr lang="tr-TR" b="1" dirty="0">
                <a:solidFill>
                  <a:srgbClr val="7030A0"/>
                </a:solidFill>
              </a:rPr>
              <a:t>Verginin Matrahı:</a:t>
            </a:r>
            <a:r>
              <a:rPr lang="tr-TR" dirty="0">
                <a:solidFill>
                  <a:srgbClr val="7030A0"/>
                </a:solidFill>
              </a:rPr>
              <a:t> Verginin hesaplanmasında esas alınan değer ya da miktara matrah denir. Bu matrahın üzerine bir vergi tarifesi uygulanarak vergi borcu hesaplanır. </a:t>
            </a:r>
          </a:p>
        </p:txBody>
      </p:sp>
    </p:spTree>
    <p:extLst>
      <p:ext uri="{BB962C8B-B14F-4D97-AF65-F5344CB8AC3E}">
        <p14:creationId xmlns:p14="http://schemas.microsoft.com/office/powerpoint/2010/main" val="4655713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lstStyle/>
          <a:p>
            <a:r>
              <a:rPr lang="tr-TR" sz="3600" dirty="0" smtClean="0">
                <a:solidFill>
                  <a:srgbClr val="7030A0"/>
                </a:solidFill>
              </a:rPr>
              <a:t>Vergi Matrahının Çeşitleri</a:t>
            </a:r>
            <a:endParaRPr lang="tr-TR" sz="3600" dirty="0">
              <a:solidFill>
                <a:srgbClr val="7030A0"/>
              </a:solidFill>
            </a:endParaRPr>
          </a:p>
        </p:txBody>
      </p:sp>
      <p:sp>
        <p:nvSpPr>
          <p:cNvPr id="3" name="Content Placeholder 2"/>
          <p:cNvSpPr>
            <a:spLocks noGrp="1"/>
          </p:cNvSpPr>
          <p:nvPr>
            <p:ph idx="1"/>
          </p:nvPr>
        </p:nvSpPr>
        <p:spPr>
          <a:xfrm>
            <a:off x="457200" y="1268761"/>
            <a:ext cx="8229600" cy="4871050"/>
          </a:xfrm>
        </p:spPr>
        <p:txBody>
          <a:bodyPr/>
          <a:lstStyle/>
          <a:p>
            <a:r>
              <a:rPr lang="tr-TR" dirty="0">
                <a:solidFill>
                  <a:srgbClr val="7030A0"/>
                </a:solidFill>
              </a:rPr>
              <a:t>Vergi matrahları iki çeşitte karşımıza çıkar. Ad valorem matrah (değer esaslı) ekonomik unsurların değerleri esas alınarak hesaplanır ve bu matraha belirli bir vergi oranı belirlenir. Örneğin bir kazançtan %20 vergi almak gibi. Spesifik matrah (miktar esaslı matrah) parasal değer düşük olan vergi konularında uygulanan bir matrahtır. Örneğin, pasaport harçları.</a:t>
            </a:r>
          </a:p>
        </p:txBody>
      </p:sp>
    </p:spTree>
    <p:extLst>
      <p:ext uri="{BB962C8B-B14F-4D97-AF65-F5344CB8AC3E}">
        <p14:creationId xmlns:p14="http://schemas.microsoft.com/office/powerpoint/2010/main" val="1982728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lstStyle/>
          <a:p>
            <a:r>
              <a:rPr lang="tr-TR" sz="3600" dirty="0" smtClean="0">
                <a:solidFill>
                  <a:srgbClr val="7030A0"/>
                </a:solidFill>
              </a:rPr>
              <a:t>Verginin Tarifesi</a:t>
            </a:r>
            <a:endParaRPr lang="tr-TR" sz="3600" dirty="0">
              <a:solidFill>
                <a:srgbClr val="7030A0"/>
              </a:solidFill>
            </a:endParaRPr>
          </a:p>
        </p:txBody>
      </p:sp>
      <p:sp>
        <p:nvSpPr>
          <p:cNvPr id="3" name="Content Placeholder 2"/>
          <p:cNvSpPr>
            <a:spLocks noGrp="1"/>
          </p:cNvSpPr>
          <p:nvPr>
            <p:ph idx="1"/>
          </p:nvPr>
        </p:nvSpPr>
        <p:spPr>
          <a:xfrm>
            <a:off x="457200" y="1700808"/>
            <a:ext cx="8229600" cy="4425355"/>
          </a:xfrm>
        </p:spPr>
        <p:txBody>
          <a:bodyPr/>
          <a:lstStyle/>
          <a:p>
            <a:r>
              <a:rPr lang="tr-TR" b="1" dirty="0">
                <a:solidFill>
                  <a:srgbClr val="7030A0"/>
                </a:solidFill>
              </a:rPr>
              <a:t>Verginin Tarifesi:</a:t>
            </a:r>
            <a:r>
              <a:rPr lang="tr-TR" dirty="0">
                <a:solidFill>
                  <a:srgbClr val="7030A0"/>
                </a:solidFill>
              </a:rPr>
              <a:t> Vergi borcunun hesaplanabilmesi için vergi matrahına uygulanan ölçülere vergi tarifesi denilir. Vergi tarifesi verginin temel öğelerindendir. Her vergi kanunu vergi tarifesini açık ve net olarak belirtmek durumundadır.</a:t>
            </a:r>
          </a:p>
        </p:txBody>
      </p:sp>
    </p:spTree>
    <p:extLst>
      <p:ext uri="{BB962C8B-B14F-4D97-AF65-F5344CB8AC3E}">
        <p14:creationId xmlns:p14="http://schemas.microsoft.com/office/powerpoint/2010/main" val="1583237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lstStyle/>
          <a:p>
            <a:r>
              <a:rPr lang="tr-TR" b="1" dirty="0">
                <a:solidFill>
                  <a:srgbClr val="7030A0"/>
                </a:solidFill>
              </a:rPr>
              <a:t>Verginin Önemi</a:t>
            </a:r>
          </a:p>
        </p:txBody>
      </p:sp>
      <p:sp>
        <p:nvSpPr>
          <p:cNvPr id="3" name="Content Placeholder 2"/>
          <p:cNvSpPr>
            <a:spLocks noGrp="1"/>
          </p:cNvSpPr>
          <p:nvPr>
            <p:ph idx="1"/>
          </p:nvPr>
        </p:nvSpPr>
        <p:spPr>
          <a:xfrm>
            <a:off x="457200" y="1052736"/>
            <a:ext cx="8229600" cy="5073427"/>
          </a:xfrm>
        </p:spPr>
        <p:txBody>
          <a:bodyPr/>
          <a:lstStyle/>
          <a:p>
            <a:r>
              <a:rPr lang="tr-TR" dirty="0" smtClean="0">
                <a:solidFill>
                  <a:srgbClr val="7030A0"/>
                </a:solidFill>
              </a:rPr>
              <a:t>Örneğin, ihracatı teşvik amacıyla ihracatçılara vergi indirimi ya da vergi iadesi yöntemlerini kullanarak ihracat miktarını artırabilmektir.</a:t>
            </a:r>
          </a:p>
          <a:p>
            <a:r>
              <a:rPr lang="tr-TR" dirty="0" smtClean="0">
                <a:solidFill>
                  <a:srgbClr val="7030A0"/>
                </a:solidFill>
              </a:rPr>
              <a:t>Sağlık sorunu olanların ya da engelli grububda bulunanların vergi dışında tutulması, faaliyet gelirlerinin bir kısmının gelir vergisinden muaf tutulması ekonomik ve sosyal amaçların yerine getirilmesinde verginin önemini açıklamaktadır. </a:t>
            </a:r>
            <a:endParaRPr lang="tr-TR" dirty="0">
              <a:solidFill>
                <a:srgbClr val="7030A0"/>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lstStyle/>
          <a:p>
            <a:r>
              <a:rPr lang="tr-TR" sz="3600" dirty="0" smtClean="0">
                <a:solidFill>
                  <a:srgbClr val="7030A0"/>
                </a:solidFill>
              </a:rPr>
              <a:t>Vergi Matrahında ugulanan ölçüler</a:t>
            </a:r>
            <a:endParaRPr lang="tr-TR" sz="3600" dirty="0">
              <a:solidFill>
                <a:srgbClr val="7030A0"/>
              </a:solidFill>
            </a:endParaRPr>
          </a:p>
        </p:txBody>
      </p:sp>
      <p:sp>
        <p:nvSpPr>
          <p:cNvPr id="3" name="Content Placeholder 2"/>
          <p:cNvSpPr>
            <a:spLocks noGrp="1"/>
          </p:cNvSpPr>
          <p:nvPr>
            <p:ph idx="1"/>
          </p:nvPr>
        </p:nvSpPr>
        <p:spPr>
          <a:xfrm>
            <a:off x="457200" y="836712"/>
            <a:ext cx="8229600" cy="5472608"/>
          </a:xfrm>
        </p:spPr>
        <p:txBody>
          <a:bodyPr/>
          <a:lstStyle/>
          <a:p>
            <a:pPr marL="0" indent="0">
              <a:buNone/>
            </a:pPr>
            <a:r>
              <a:rPr lang="tr-TR" dirty="0" smtClean="0">
                <a:solidFill>
                  <a:srgbClr val="7030A0"/>
                </a:solidFill>
              </a:rPr>
              <a:t>Vergi </a:t>
            </a:r>
            <a:r>
              <a:rPr lang="tr-TR" dirty="0">
                <a:solidFill>
                  <a:srgbClr val="7030A0"/>
                </a:solidFill>
              </a:rPr>
              <a:t>matrahına uygulanan ölçüler iki çeşittir. Spesifik (miktar usulü) tarifede matrah biriminden alınacak vergi mutlak rakam olarak saptanmaktadır. Ad valorem (oranlar usulü) tarifede ise ekonomik ve teknik değerlere göre saptanan matraha belirli oranlar uygulanmaktadır. Ad valorem vergi tarifesi, tek oranlı tarife, artan oranlı tarife, tersine artan oranlı tarife ve azalan oranlı tarife olmak üzere dört çeşitten oluşmaktadır.</a:t>
            </a:r>
          </a:p>
        </p:txBody>
      </p:sp>
    </p:spTree>
    <p:extLst>
      <p:ext uri="{BB962C8B-B14F-4D97-AF65-F5344CB8AC3E}">
        <p14:creationId xmlns:p14="http://schemas.microsoft.com/office/powerpoint/2010/main" val="34425225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tr-TR" sz="3600" dirty="0" smtClean="0">
                <a:solidFill>
                  <a:srgbClr val="7030A0"/>
                </a:solidFill>
              </a:rPr>
              <a:t>Verginin Tarhı</a:t>
            </a:r>
            <a:endParaRPr lang="tr-TR" sz="3600" dirty="0">
              <a:solidFill>
                <a:srgbClr val="7030A0"/>
              </a:solidFill>
            </a:endParaRPr>
          </a:p>
        </p:txBody>
      </p:sp>
      <p:sp>
        <p:nvSpPr>
          <p:cNvPr id="3" name="Content Placeholder 2"/>
          <p:cNvSpPr>
            <a:spLocks noGrp="1"/>
          </p:cNvSpPr>
          <p:nvPr>
            <p:ph idx="1"/>
          </p:nvPr>
        </p:nvSpPr>
        <p:spPr/>
        <p:txBody>
          <a:bodyPr/>
          <a:lstStyle/>
          <a:p>
            <a:r>
              <a:rPr lang="tr-TR" dirty="0" smtClean="0">
                <a:solidFill>
                  <a:srgbClr val="7030A0"/>
                </a:solidFill>
              </a:rPr>
              <a:t>Verginin tarhı, vergi alacağının kanunlarda gösterilen matrah ve oranlar üzerinden hesaplanarak miktarının belirlenmesidir</a:t>
            </a:r>
          </a:p>
          <a:p>
            <a:r>
              <a:rPr lang="tr-TR" dirty="0" smtClean="0">
                <a:solidFill>
                  <a:srgbClr val="7030A0"/>
                </a:solidFill>
              </a:rPr>
              <a:t>Verginin tarhı idarece yapılır. Ülkemizde bu işi vergi daireleri yapmaktadır</a:t>
            </a:r>
          </a:p>
          <a:p>
            <a:r>
              <a:rPr lang="tr-TR" dirty="0" smtClean="0">
                <a:solidFill>
                  <a:srgbClr val="7030A0"/>
                </a:solidFill>
              </a:rPr>
              <a:t>Örneğin : Beyannameye Dayanan Tarh</a:t>
            </a:r>
            <a:endParaRPr lang="tr-TR" dirty="0">
              <a:solidFill>
                <a:srgbClr val="7030A0"/>
              </a:solidFill>
            </a:endParaRPr>
          </a:p>
        </p:txBody>
      </p:sp>
    </p:spTree>
    <p:extLst>
      <p:ext uri="{BB962C8B-B14F-4D97-AF65-F5344CB8AC3E}">
        <p14:creationId xmlns:p14="http://schemas.microsoft.com/office/powerpoint/2010/main" val="7661821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sz="4000" dirty="0" smtClean="0">
                <a:solidFill>
                  <a:srgbClr val="7030A0"/>
                </a:solidFill>
              </a:rPr>
              <a:t>ÖDEME VE BEYANNAME TAKVİMİ</a:t>
            </a:r>
            <a:endParaRPr lang="tr-TR" sz="4000" dirty="0">
              <a:solidFill>
                <a:srgbClr val="7030A0"/>
              </a:solidFill>
            </a:endParaRPr>
          </a:p>
        </p:txBody>
      </p:sp>
      <p:sp>
        <p:nvSpPr>
          <p:cNvPr id="3" name="Subtitle 2"/>
          <p:cNvSpPr>
            <a:spLocks noGrp="1"/>
          </p:cNvSpPr>
          <p:nvPr>
            <p:ph type="subTitle" idx="1"/>
          </p:nvPr>
        </p:nvSpPr>
        <p:spPr/>
        <p:txBody>
          <a:bodyPr/>
          <a:lstStyle/>
          <a:p>
            <a:pPr marL="514350" indent="-514350">
              <a:buAutoNum type="alphaUcParenR"/>
            </a:pPr>
            <a:r>
              <a:rPr lang="tr-TR" dirty="0" smtClean="0">
                <a:solidFill>
                  <a:srgbClr val="7030A0"/>
                </a:solidFill>
              </a:rPr>
              <a:t>VERGİ VE KESİNTİLERİN ÖDENMESİ</a:t>
            </a:r>
          </a:p>
          <a:p>
            <a:pPr marL="514350" indent="-514350">
              <a:buAutoNum type="alphaUcParenR"/>
            </a:pPr>
            <a:r>
              <a:rPr lang="tr-TR" dirty="0" smtClean="0">
                <a:solidFill>
                  <a:srgbClr val="7030A0"/>
                </a:solidFill>
              </a:rPr>
              <a:t>BEYANNAME TARİHLERİ</a:t>
            </a:r>
            <a:endParaRPr lang="tr-TR" dirty="0">
              <a:solidFill>
                <a:srgbClr val="7030A0"/>
              </a:solidFill>
            </a:endParaRPr>
          </a:p>
        </p:txBody>
      </p:sp>
    </p:spTree>
    <p:extLst>
      <p:ext uri="{BB962C8B-B14F-4D97-AF65-F5344CB8AC3E}">
        <p14:creationId xmlns:p14="http://schemas.microsoft.com/office/powerpoint/2010/main" val="86920162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lstStyle/>
          <a:p>
            <a:r>
              <a:rPr lang="tr-TR" sz="3600" b="1" dirty="0">
                <a:solidFill>
                  <a:srgbClr val="7030A0"/>
                </a:solidFill>
              </a:rPr>
              <a:t>A</a:t>
            </a:r>
            <a:r>
              <a:rPr lang="tr-TR" sz="3600" b="1" dirty="0" smtClean="0">
                <a:solidFill>
                  <a:srgbClr val="7030A0"/>
                </a:solidFill>
              </a:rPr>
              <a:t>. </a:t>
            </a:r>
            <a:r>
              <a:rPr lang="tr-TR" sz="3600" b="1" dirty="0">
                <a:solidFill>
                  <a:srgbClr val="7030A0"/>
                </a:solidFill>
              </a:rPr>
              <a:t>Vergi ve Kesintilerin Ödenmesi</a:t>
            </a:r>
            <a:endParaRPr lang="tr-TR" sz="3600" dirty="0">
              <a:solidFill>
                <a:srgbClr val="7030A0"/>
              </a:solidFill>
            </a:endParaRPr>
          </a:p>
        </p:txBody>
      </p:sp>
      <p:sp>
        <p:nvSpPr>
          <p:cNvPr id="3" name="Content Placeholder 2"/>
          <p:cNvSpPr>
            <a:spLocks noGrp="1"/>
          </p:cNvSpPr>
          <p:nvPr>
            <p:ph idx="1"/>
          </p:nvPr>
        </p:nvSpPr>
        <p:spPr>
          <a:xfrm>
            <a:off x="457200" y="908720"/>
            <a:ext cx="8229600" cy="5217443"/>
          </a:xfrm>
        </p:spPr>
        <p:txBody>
          <a:bodyPr/>
          <a:lstStyle/>
          <a:p>
            <a:pPr lvl="0"/>
            <a:r>
              <a:rPr lang="tr-TR" dirty="0">
                <a:solidFill>
                  <a:srgbClr val="7030A0"/>
                </a:solidFill>
              </a:rPr>
              <a:t>Kurumlar vergisi, biri Mayıs diğeri Ekim ayında olmak üzere iki eşit taksitte ödenir.</a:t>
            </a:r>
          </a:p>
          <a:p>
            <a:pPr lvl="0"/>
            <a:r>
              <a:rPr lang="tr-TR" dirty="0">
                <a:solidFill>
                  <a:srgbClr val="7030A0"/>
                </a:solidFill>
              </a:rPr>
              <a:t>Gelir vergisi tüzel kişiler için tarhiyatının yapıldığı ayı izleyen ayın sonuna kadar ödenir. Gerçek kişiler için vergilendirme dönemini izleyen yılın Temmuz ve Kasım ayları sonunda 2 eşit taksitte ödenir.</a:t>
            </a:r>
          </a:p>
          <a:p>
            <a:pPr lvl="0"/>
            <a:r>
              <a:rPr lang="tr-TR" dirty="0">
                <a:solidFill>
                  <a:srgbClr val="7030A0"/>
                </a:solidFill>
              </a:rPr>
              <a:t>Stopaj vergisi kesintileri en geç ödemenin veya tahakkukun yapıldığı ayı izleyen ayın 15. gününe kadar ödenir.</a:t>
            </a:r>
          </a:p>
          <a:p>
            <a:pPr marL="0" indent="0">
              <a:buNone/>
            </a:pPr>
            <a:endParaRPr lang="tr-TR" dirty="0"/>
          </a:p>
        </p:txBody>
      </p:sp>
    </p:spTree>
    <p:extLst>
      <p:ext uri="{BB962C8B-B14F-4D97-AF65-F5344CB8AC3E}">
        <p14:creationId xmlns:p14="http://schemas.microsoft.com/office/powerpoint/2010/main" val="418039254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576064"/>
          </a:xfrm>
        </p:spPr>
        <p:txBody>
          <a:bodyPr/>
          <a:lstStyle/>
          <a:p>
            <a:r>
              <a:rPr lang="tr-TR" sz="3600" b="1" dirty="0">
                <a:solidFill>
                  <a:srgbClr val="7030A0"/>
                </a:solidFill>
              </a:rPr>
              <a:t>A. Vergi ve Kesintilerin Ödenmesi</a:t>
            </a:r>
            <a:endParaRPr lang="tr-TR" sz="3600" dirty="0"/>
          </a:p>
        </p:txBody>
      </p:sp>
      <p:sp>
        <p:nvSpPr>
          <p:cNvPr id="3" name="Content Placeholder 2"/>
          <p:cNvSpPr>
            <a:spLocks noGrp="1"/>
          </p:cNvSpPr>
          <p:nvPr>
            <p:ph idx="1"/>
          </p:nvPr>
        </p:nvSpPr>
        <p:spPr>
          <a:xfrm>
            <a:off x="457200" y="692696"/>
            <a:ext cx="8229600" cy="5688632"/>
          </a:xfrm>
        </p:spPr>
        <p:txBody>
          <a:bodyPr/>
          <a:lstStyle/>
          <a:p>
            <a:pPr lvl="0"/>
            <a:r>
              <a:rPr lang="tr-TR" dirty="0">
                <a:solidFill>
                  <a:srgbClr val="7030A0"/>
                </a:solidFill>
              </a:rPr>
              <a:t>Sosyal Sigorta kesintileri kesildikleri ayı izleyen ayın 20’sine kadar, İhtiyat Sandığı ise ayın sonuna kadar ödenir.</a:t>
            </a:r>
          </a:p>
          <a:p>
            <a:pPr lvl="0"/>
            <a:r>
              <a:rPr lang="tr-TR" dirty="0">
                <a:solidFill>
                  <a:srgbClr val="7030A0"/>
                </a:solidFill>
              </a:rPr>
              <a:t>Geciken vergi ve Sosyal Sigorta kesintileri için ilk ay %3, sonraki aylar %1.5 gecikme zammı alınır.</a:t>
            </a:r>
          </a:p>
          <a:p>
            <a:pPr lvl="0"/>
            <a:r>
              <a:rPr lang="tr-TR" dirty="0">
                <a:solidFill>
                  <a:srgbClr val="7030A0"/>
                </a:solidFill>
              </a:rPr>
              <a:t>Geciken İhtiyat Sandığı primleri için ilk ay %1 ve sonraki aylar için de %1 gecikme zammı alınır.</a:t>
            </a:r>
          </a:p>
          <a:p>
            <a:pPr lvl="0"/>
            <a:r>
              <a:rPr lang="tr-TR" dirty="0">
                <a:solidFill>
                  <a:srgbClr val="7030A0"/>
                </a:solidFill>
              </a:rPr>
              <a:t>Belediye Vergisi ilgili yılı izleyen yılın 10.ayının son günü ödenir.</a:t>
            </a:r>
          </a:p>
          <a:p>
            <a:endParaRPr lang="tr-TR" dirty="0"/>
          </a:p>
        </p:txBody>
      </p:sp>
    </p:spTree>
    <p:extLst>
      <p:ext uri="{BB962C8B-B14F-4D97-AF65-F5344CB8AC3E}">
        <p14:creationId xmlns:p14="http://schemas.microsoft.com/office/powerpoint/2010/main" val="24548277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lstStyle/>
          <a:p>
            <a:r>
              <a:rPr lang="tr-TR" sz="3600" dirty="0" smtClean="0">
                <a:solidFill>
                  <a:srgbClr val="7030A0"/>
                </a:solidFill>
              </a:rPr>
              <a:t>B. Beyanname Tarihleri</a:t>
            </a:r>
            <a:endParaRPr lang="tr-TR" sz="3600" dirty="0">
              <a:solidFill>
                <a:srgbClr val="7030A0"/>
              </a:solidFill>
            </a:endParaRPr>
          </a:p>
        </p:txBody>
      </p:sp>
      <p:sp>
        <p:nvSpPr>
          <p:cNvPr id="3" name="Content Placeholder 2"/>
          <p:cNvSpPr>
            <a:spLocks noGrp="1"/>
          </p:cNvSpPr>
          <p:nvPr>
            <p:ph idx="1"/>
          </p:nvPr>
        </p:nvSpPr>
        <p:spPr>
          <a:xfrm>
            <a:off x="457200" y="1196752"/>
            <a:ext cx="8229600" cy="4929411"/>
          </a:xfrm>
        </p:spPr>
        <p:txBody>
          <a:bodyPr/>
          <a:lstStyle/>
          <a:p>
            <a:pPr lvl="0"/>
            <a:r>
              <a:rPr lang="tr-TR" dirty="0">
                <a:solidFill>
                  <a:srgbClr val="7030A0"/>
                </a:solidFill>
              </a:rPr>
              <a:t>Kişisel Vergi beyannamesi (VD1) izleyen yılın Nisan ayı.</a:t>
            </a:r>
          </a:p>
          <a:p>
            <a:pPr lvl="0"/>
            <a:r>
              <a:rPr lang="tr-TR" dirty="0">
                <a:solidFill>
                  <a:srgbClr val="7030A0"/>
                </a:solidFill>
              </a:rPr>
              <a:t>Kurumlar Vergisi beyannamesi (VD2) izleyen yılın Nisan ayı.</a:t>
            </a:r>
          </a:p>
          <a:p>
            <a:pPr lvl="0"/>
            <a:r>
              <a:rPr lang="tr-TR" dirty="0">
                <a:solidFill>
                  <a:srgbClr val="7030A0"/>
                </a:solidFill>
              </a:rPr>
              <a:t>Yıllık maaş bordrosu beyannamesi (VD4) izleyen yılın Şubat ayı.</a:t>
            </a:r>
          </a:p>
          <a:p>
            <a:pPr marL="0" indent="0">
              <a:buNone/>
            </a:pPr>
            <a:endParaRPr lang="tr-TR" dirty="0"/>
          </a:p>
        </p:txBody>
      </p:sp>
    </p:spTree>
    <p:extLst>
      <p:ext uri="{BB962C8B-B14F-4D97-AF65-F5344CB8AC3E}">
        <p14:creationId xmlns:p14="http://schemas.microsoft.com/office/powerpoint/2010/main" val="23989828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54162"/>
          </a:xfrm>
        </p:spPr>
        <p:txBody>
          <a:bodyPr/>
          <a:lstStyle/>
          <a:p>
            <a:r>
              <a:rPr lang="tr-TR" sz="4000" b="1" dirty="0" smtClean="0">
                <a:solidFill>
                  <a:srgbClr val="7030A0"/>
                </a:solidFill>
              </a:rPr>
              <a:t>BÖLÜM 2. KATMA DEĞER VERGİSİ (KDV)</a:t>
            </a:r>
            <a:endParaRPr lang="tr-TR" sz="4000" b="1" dirty="0">
              <a:solidFill>
                <a:srgbClr val="7030A0"/>
              </a:solidFill>
            </a:endParaRPr>
          </a:p>
        </p:txBody>
      </p:sp>
      <p:sp>
        <p:nvSpPr>
          <p:cNvPr id="3" name="Content Placeholder 2"/>
          <p:cNvSpPr>
            <a:spLocks noGrp="1"/>
          </p:cNvSpPr>
          <p:nvPr>
            <p:ph idx="1"/>
          </p:nvPr>
        </p:nvSpPr>
        <p:spPr>
          <a:xfrm>
            <a:off x="457200" y="1700808"/>
            <a:ext cx="8229600" cy="4425355"/>
          </a:xfrm>
        </p:spPr>
        <p:txBody>
          <a:bodyPr/>
          <a:lstStyle/>
          <a:p>
            <a:pPr marL="0" indent="0">
              <a:buNone/>
            </a:pPr>
            <a:endParaRPr lang="tr-TR" dirty="0"/>
          </a:p>
          <a:p>
            <a:r>
              <a:rPr lang="tr-TR" dirty="0">
                <a:solidFill>
                  <a:srgbClr val="7030A0"/>
                </a:solidFill>
              </a:rPr>
              <a:t>KDV (Katma Değer Vergisi), mal veya hizmetin üretiminden tüketimine kadar geçirdiği tüm aşamaların, bu aşamalarda meydana gelen katma değeri (değer artışı) oranınca vergilendirilmesi şeklinde uygulanan bir vergidir.</a:t>
            </a:r>
          </a:p>
          <a:p>
            <a:pPr marL="0" indent="0">
              <a:buNone/>
            </a:pPr>
            <a:endParaRPr lang="tr-TR" dirty="0">
              <a:solidFill>
                <a:srgbClr val="7030A0"/>
              </a:solidFill>
            </a:endParaRPr>
          </a:p>
        </p:txBody>
      </p:sp>
    </p:spTree>
    <p:extLst>
      <p:ext uri="{BB962C8B-B14F-4D97-AF65-F5344CB8AC3E}">
        <p14:creationId xmlns:p14="http://schemas.microsoft.com/office/powerpoint/2010/main" val="16498787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3600" dirty="0" smtClean="0">
                <a:solidFill>
                  <a:srgbClr val="7030A0"/>
                </a:solidFill>
              </a:rPr>
              <a:t>KDV</a:t>
            </a:r>
            <a:endParaRPr lang="tr-TR" sz="3600" dirty="0">
              <a:solidFill>
                <a:srgbClr val="7030A0"/>
              </a:solidFill>
            </a:endParaRPr>
          </a:p>
        </p:txBody>
      </p:sp>
      <p:sp>
        <p:nvSpPr>
          <p:cNvPr id="3" name="Content Placeholder 2"/>
          <p:cNvSpPr>
            <a:spLocks noGrp="1"/>
          </p:cNvSpPr>
          <p:nvPr>
            <p:ph idx="1"/>
          </p:nvPr>
        </p:nvSpPr>
        <p:spPr/>
        <p:txBody>
          <a:bodyPr/>
          <a:lstStyle/>
          <a:p>
            <a:r>
              <a:rPr lang="tr-TR" dirty="0">
                <a:solidFill>
                  <a:srgbClr val="7030A0"/>
                </a:solidFill>
              </a:rPr>
              <a:t>Katma Değer Vergisi yani KDV, yapılan mal ve hizmet teslimlerinde, mal veya hizmeti teslim alanın, teslim edene ödediği vergi türüdür. Katma değer vergisi dolaylı bir vergidir. "KDV" de Katma değer vergisinin kısa adıdır.</a:t>
            </a:r>
          </a:p>
          <a:p>
            <a:endParaRPr lang="tr-TR" dirty="0"/>
          </a:p>
        </p:txBody>
      </p:sp>
    </p:spTree>
    <p:extLst>
      <p:ext uri="{BB962C8B-B14F-4D97-AF65-F5344CB8AC3E}">
        <p14:creationId xmlns:p14="http://schemas.microsoft.com/office/powerpoint/2010/main" val="193366035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tr-TR" sz="3600" b="1" dirty="0" smtClean="0">
                <a:solidFill>
                  <a:srgbClr val="7030A0"/>
                </a:solidFill>
              </a:rPr>
              <a:t>KKTC de kullanılan KDV oranları</a:t>
            </a:r>
            <a:endParaRPr lang="tr-TR" sz="3600" b="1" dirty="0">
              <a:solidFill>
                <a:srgbClr val="7030A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34903473"/>
              </p:ext>
            </p:extLst>
          </p:nvPr>
        </p:nvGraphicFramePr>
        <p:xfrm>
          <a:off x="457200" y="1196752"/>
          <a:ext cx="8229600" cy="4752527"/>
        </p:xfrm>
        <a:graphic>
          <a:graphicData uri="http://schemas.openxmlformats.org/drawingml/2006/table">
            <a:tbl>
              <a:tblPr firstRow="1" firstCol="1" bandRow="1">
                <a:tableStyleId>{5C22544A-7EE6-4342-B048-85BDC9FD1C3A}</a:tableStyleId>
              </a:tblPr>
              <a:tblGrid>
                <a:gridCol w="2743200"/>
                <a:gridCol w="2743200"/>
                <a:gridCol w="2743200"/>
              </a:tblGrid>
              <a:tr h="495015">
                <a:tc gridSpan="3">
                  <a:txBody>
                    <a:bodyPr/>
                    <a:lstStyle/>
                    <a:p>
                      <a:pPr algn="ctr">
                        <a:lnSpc>
                          <a:spcPct val="115000"/>
                        </a:lnSpc>
                        <a:spcAft>
                          <a:spcPts val="0"/>
                        </a:spcAft>
                      </a:pPr>
                      <a:r>
                        <a:rPr lang="tr-TR" sz="1200" dirty="0" smtClean="0">
                          <a:solidFill>
                            <a:srgbClr val="7030A0"/>
                          </a:solidFill>
                          <a:effectLst/>
                          <a:latin typeface="+mn-lt"/>
                          <a:ea typeface="+mn-ea"/>
                          <a:cs typeface="+mn-cs"/>
                        </a:rPr>
                        <a:t>ORANLAR</a:t>
                      </a:r>
                      <a:endParaRPr lang="tr-TR" sz="1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0" marR="190500" marT="47625" marB="47625" anchor="b"/>
                </a:tc>
                <a:tc hMerge="1">
                  <a:txBody>
                    <a:bodyPr/>
                    <a:lstStyle/>
                    <a:p>
                      <a:endParaRPr lang="tr-TR"/>
                    </a:p>
                  </a:txBody>
                  <a:tcPr/>
                </a:tc>
                <a:tc hMerge="1">
                  <a:txBody>
                    <a:bodyPr/>
                    <a:lstStyle/>
                    <a:p>
                      <a:endParaRPr lang="tr-TR"/>
                    </a:p>
                  </a:txBody>
                  <a:tcPr/>
                </a:tc>
              </a:tr>
              <a:tr h="495015">
                <a:tc>
                  <a:txBody>
                    <a:bodyPr/>
                    <a:lstStyle/>
                    <a:p>
                      <a:pPr algn="ctr">
                        <a:lnSpc>
                          <a:spcPct val="115000"/>
                        </a:lnSpc>
                        <a:spcAft>
                          <a:spcPts val="0"/>
                        </a:spcAft>
                      </a:pPr>
                      <a:r>
                        <a:rPr lang="tr-TR" sz="1200" dirty="0">
                          <a:solidFill>
                            <a:srgbClr val="7030A0"/>
                          </a:solidFill>
                          <a:effectLst/>
                        </a:rPr>
                        <a:t>Standart Oran</a:t>
                      </a:r>
                      <a:endParaRPr lang="tr-TR" sz="1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0" marR="190500" marT="47625" marB="47625" anchor="b"/>
                </a:tc>
                <a:tc>
                  <a:txBody>
                    <a:bodyPr/>
                    <a:lstStyle/>
                    <a:p>
                      <a:pPr algn="ctr">
                        <a:lnSpc>
                          <a:spcPct val="115000"/>
                        </a:lnSpc>
                        <a:spcAft>
                          <a:spcPts val="0"/>
                        </a:spcAft>
                      </a:pPr>
                      <a:r>
                        <a:rPr lang="tr-TR" sz="1200" dirty="0">
                          <a:solidFill>
                            <a:srgbClr val="7030A0"/>
                          </a:solidFill>
                          <a:effectLst/>
                        </a:rPr>
                        <a:t>%16</a:t>
                      </a:r>
                      <a:endParaRPr lang="tr-TR" sz="1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0" marR="190500" marT="47625" marB="47625" anchor="b"/>
                </a:tc>
                <a:tc>
                  <a:txBody>
                    <a:bodyPr/>
                    <a:lstStyle/>
                    <a:p>
                      <a:pPr>
                        <a:lnSpc>
                          <a:spcPct val="115000"/>
                        </a:lnSpc>
                      </a:pPr>
                      <a:endParaRPr lang="tr-TR" sz="1100" dirty="0">
                        <a:solidFill>
                          <a:srgbClr val="7030A0"/>
                        </a:solidFill>
                        <a:effectLst/>
                        <a:latin typeface="Calibri" panose="020F0502020204030204" pitchFamily="34" charset="0"/>
                      </a:endParaRPr>
                    </a:p>
                  </a:txBody>
                  <a:tcPr marL="190500" marR="190500" marT="47625" marB="47625" anchor="b"/>
                </a:tc>
              </a:tr>
              <a:tr h="495015">
                <a:tc>
                  <a:txBody>
                    <a:bodyPr/>
                    <a:lstStyle/>
                    <a:p>
                      <a:pPr algn="ctr">
                        <a:lnSpc>
                          <a:spcPct val="115000"/>
                        </a:lnSpc>
                        <a:spcAft>
                          <a:spcPts val="0"/>
                        </a:spcAft>
                      </a:pPr>
                      <a:r>
                        <a:rPr lang="tr-TR" sz="1200">
                          <a:solidFill>
                            <a:srgbClr val="7030A0"/>
                          </a:solidFill>
                          <a:effectLst/>
                        </a:rPr>
                        <a:t>Diğer Oranlar</a:t>
                      </a:r>
                      <a:endParaRPr lang="tr-TR" sz="11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0" marR="190500" marT="47625" marB="47625" anchor="b"/>
                </a:tc>
                <a:tc>
                  <a:txBody>
                    <a:bodyPr/>
                    <a:lstStyle/>
                    <a:p>
                      <a:pPr algn="ctr">
                        <a:lnSpc>
                          <a:spcPct val="115000"/>
                        </a:lnSpc>
                        <a:spcAft>
                          <a:spcPts val="0"/>
                        </a:spcAft>
                      </a:pPr>
                      <a:r>
                        <a:rPr lang="tr-TR" sz="1200" dirty="0">
                          <a:solidFill>
                            <a:srgbClr val="7030A0"/>
                          </a:solidFill>
                          <a:effectLst/>
                        </a:rPr>
                        <a:t>%0</a:t>
                      </a:r>
                      <a:endParaRPr lang="tr-TR" sz="1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0" marR="190500" marT="47625" marB="47625" anchor="b"/>
                </a:tc>
                <a:tc>
                  <a:txBody>
                    <a:bodyPr/>
                    <a:lstStyle/>
                    <a:p>
                      <a:pPr algn="ctr">
                        <a:lnSpc>
                          <a:spcPct val="115000"/>
                        </a:lnSpc>
                        <a:spcAft>
                          <a:spcPts val="0"/>
                        </a:spcAft>
                      </a:pPr>
                      <a:r>
                        <a:rPr lang="tr-TR" sz="1200" dirty="0">
                          <a:solidFill>
                            <a:srgbClr val="7030A0"/>
                          </a:solidFill>
                          <a:effectLst/>
                        </a:rPr>
                        <a:t>(genellikle temel gıda maddeleri)</a:t>
                      </a:r>
                      <a:endParaRPr lang="tr-TR" sz="1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0" marR="190500" marT="47625" marB="47625" anchor="b"/>
                </a:tc>
              </a:tr>
              <a:tr h="851502">
                <a:tc>
                  <a:txBody>
                    <a:bodyPr/>
                    <a:lstStyle/>
                    <a:p>
                      <a:pPr>
                        <a:lnSpc>
                          <a:spcPct val="115000"/>
                        </a:lnSpc>
                      </a:pPr>
                      <a:endParaRPr lang="tr-TR" sz="1100" dirty="0">
                        <a:solidFill>
                          <a:srgbClr val="7030A0"/>
                        </a:solidFill>
                        <a:effectLst/>
                        <a:latin typeface="Calibri" panose="020F0502020204030204" pitchFamily="34" charset="0"/>
                      </a:endParaRPr>
                    </a:p>
                  </a:txBody>
                  <a:tcPr marL="190500" marR="190500" marT="47625" marB="47625" anchor="b"/>
                </a:tc>
                <a:tc>
                  <a:txBody>
                    <a:bodyPr/>
                    <a:lstStyle/>
                    <a:p>
                      <a:pPr algn="ctr">
                        <a:lnSpc>
                          <a:spcPct val="115000"/>
                        </a:lnSpc>
                        <a:spcAft>
                          <a:spcPts val="0"/>
                        </a:spcAft>
                      </a:pPr>
                      <a:r>
                        <a:rPr lang="tr-TR" sz="1200" dirty="0">
                          <a:solidFill>
                            <a:srgbClr val="7030A0"/>
                          </a:solidFill>
                          <a:effectLst/>
                        </a:rPr>
                        <a:t>%5</a:t>
                      </a:r>
                      <a:endParaRPr lang="tr-TR" sz="1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0" marR="190500" marT="47625" marB="47625" anchor="b"/>
                </a:tc>
                <a:tc>
                  <a:txBody>
                    <a:bodyPr/>
                    <a:lstStyle/>
                    <a:p>
                      <a:pPr algn="ctr">
                        <a:lnSpc>
                          <a:spcPct val="115000"/>
                        </a:lnSpc>
                        <a:spcAft>
                          <a:spcPts val="0"/>
                        </a:spcAft>
                      </a:pPr>
                      <a:r>
                        <a:rPr lang="tr-TR" sz="1200" dirty="0">
                          <a:solidFill>
                            <a:srgbClr val="7030A0"/>
                          </a:solidFill>
                          <a:effectLst/>
                        </a:rPr>
                        <a:t>(genellikle yiyecek, ilaç, gazete, turizm ve eğitim hizmetleri)</a:t>
                      </a:r>
                      <a:endParaRPr lang="tr-TR" sz="1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0" marR="190500" marT="47625" marB="47625" anchor="b"/>
                </a:tc>
              </a:tr>
              <a:tr h="1207990">
                <a:tc>
                  <a:txBody>
                    <a:bodyPr/>
                    <a:lstStyle/>
                    <a:p>
                      <a:pPr>
                        <a:lnSpc>
                          <a:spcPct val="115000"/>
                        </a:lnSpc>
                      </a:pPr>
                      <a:endParaRPr lang="tr-TR" sz="1100" dirty="0">
                        <a:solidFill>
                          <a:srgbClr val="7030A0"/>
                        </a:solidFill>
                        <a:effectLst/>
                        <a:latin typeface="Calibri" panose="020F0502020204030204" pitchFamily="34" charset="0"/>
                      </a:endParaRPr>
                    </a:p>
                  </a:txBody>
                  <a:tcPr marL="190500" marR="190500" marT="47625" marB="47625" anchor="b"/>
                </a:tc>
                <a:tc>
                  <a:txBody>
                    <a:bodyPr/>
                    <a:lstStyle/>
                    <a:p>
                      <a:pPr algn="ctr">
                        <a:lnSpc>
                          <a:spcPct val="115000"/>
                        </a:lnSpc>
                        <a:spcAft>
                          <a:spcPts val="0"/>
                        </a:spcAft>
                      </a:pPr>
                      <a:r>
                        <a:rPr lang="tr-TR" sz="1200">
                          <a:solidFill>
                            <a:srgbClr val="7030A0"/>
                          </a:solidFill>
                          <a:effectLst/>
                        </a:rPr>
                        <a:t>%10</a:t>
                      </a:r>
                      <a:endParaRPr lang="tr-TR" sz="11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0" marR="190500" marT="47625" marB="47625" anchor="b"/>
                </a:tc>
                <a:tc>
                  <a:txBody>
                    <a:bodyPr/>
                    <a:lstStyle/>
                    <a:p>
                      <a:pPr algn="ctr">
                        <a:lnSpc>
                          <a:spcPct val="115000"/>
                        </a:lnSpc>
                        <a:spcAft>
                          <a:spcPts val="0"/>
                        </a:spcAft>
                      </a:pPr>
                      <a:r>
                        <a:rPr lang="tr-TR" sz="1200" dirty="0">
                          <a:solidFill>
                            <a:srgbClr val="7030A0"/>
                          </a:solidFill>
                          <a:effectLst/>
                        </a:rPr>
                        <a:t>(genellikle akaryakıt, gaz, konfeksiyon, inşaatmalzemeleri, lokanta ve müteahhitlik hizmetleri)</a:t>
                      </a:r>
                      <a:endParaRPr lang="tr-TR" sz="1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0" marR="190500" marT="47625" marB="47625" anchor="b"/>
                </a:tc>
              </a:tr>
              <a:tr h="1207990">
                <a:tc>
                  <a:txBody>
                    <a:bodyPr/>
                    <a:lstStyle/>
                    <a:p>
                      <a:pPr>
                        <a:lnSpc>
                          <a:spcPct val="115000"/>
                        </a:lnSpc>
                      </a:pPr>
                      <a:endParaRPr lang="tr-TR" sz="1100">
                        <a:solidFill>
                          <a:srgbClr val="7030A0"/>
                        </a:solidFill>
                        <a:effectLst/>
                        <a:latin typeface="Calibri" panose="020F0502020204030204" pitchFamily="34" charset="0"/>
                      </a:endParaRPr>
                    </a:p>
                  </a:txBody>
                  <a:tcPr marL="190500" marR="190500" marT="47625" marB="47625" anchor="b"/>
                </a:tc>
                <a:tc>
                  <a:txBody>
                    <a:bodyPr/>
                    <a:lstStyle/>
                    <a:p>
                      <a:pPr algn="ctr">
                        <a:lnSpc>
                          <a:spcPct val="115000"/>
                        </a:lnSpc>
                        <a:spcAft>
                          <a:spcPts val="0"/>
                        </a:spcAft>
                      </a:pPr>
                      <a:r>
                        <a:rPr lang="tr-TR" sz="1200">
                          <a:solidFill>
                            <a:srgbClr val="7030A0"/>
                          </a:solidFill>
                          <a:effectLst/>
                        </a:rPr>
                        <a:t>%20</a:t>
                      </a:r>
                      <a:endParaRPr lang="tr-TR" sz="11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0" marR="190500" marT="47625" marB="47625" anchor="b"/>
                </a:tc>
                <a:tc>
                  <a:txBody>
                    <a:bodyPr/>
                    <a:lstStyle/>
                    <a:p>
                      <a:pPr algn="ctr">
                        <a:lnSpc>
                          <a:spcPct val="115000"/>
                        </a:lnSpc>
                        <a:spcAft>
                          <a:spcPts val="0"/>
                        </a:spcAft>
                      </a:pPr>
                      <a:r>
                        <a:rPr lang="tr-TR" sz="1200" dirty="0">
                          <a:solidFill>
                            <a:srgbClr val="7030A0"/>
                          </a:solidFill>
                          <a:effectLst/>
                        </a:rPr>
                        <a:t>(genellikle tütün mamülleri, alkollü içecekler,mücevherat ve GSM hizmetleri)</a:t>
                      </a:r>
                      <a:endParaRPr lang="tr-TR" sz="1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0" marR="190500" marT="47625" marB="47625" anchor="b"/>
                </a:tc>
              </a:tr>
            </a:tbl>
          </a:graphicData>
        </a:graphic>
      </p:graphicFrame>
    </p:spTree>
    <p:extLst>
      <p:ext uri="{BB962C8B-B14F-4D97-AF65-F5344CB8AC3E}">
        <p14:creationId xmlns:p14="http://schemas.microsoft.com/office/powerpoint/2010/main" val="416201893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tr-TR" sz="3600" b="1" dirty="0" smtClean="0"/>
              <a:t/>
            </a:r>
            <a:br>
              <a:rPr lang="tr-TR" sz="3600" b="1" dirty="0" smtClean="0"/>
            </a:br>
            <a:r>
              <a:rPr lang="tr-TR" sz="3600" b="1" dirty="0" smtClean="0">
                <a:solidFill>
                  <a:srgbClr val="7030A0"/>
                </a:solidFill>
              </a:rPr>
              <a:t>Beyanname Tarihleri ve Açıklamalar</a:t>
            </a:r>
            <a:r>
              <a:rPr lang="tr-TR" dirty="0"/>
              <a:t/>
            </a:r>
            <a:br>
              <a:rPr lang="tr-TR" dirty="0"/>
            </a:br>
            <a:endParaRPr lang="tr-TR" dirty="0">
              <a:solidFill>
                <a:srgbClr val="7030A0"/>
              </a:solidFill>
            </a:endParaRPr>
          </a:p>
        </p:txBody>
      </p:sp>
      <p:sp>
        <p:nvSpPr>
          <p:cNvPr id="3" name="Content Placeholder 2"/>
          <p:cNvSpPr>
            <a:spLocks noGrp="1"/>
          </p:cNvSpPr>
          <p:nvPr>
            <p:ph idx="1"/>
          </p:nvPr>
        </p:nvSpPr>
        <p:spPr>
          <a:xfrm>
            <a:off x="457200" y="980728"/>
            <a:ext cx="8229600" cy="5616624"/>
          </a:xfrm>
        </p:spPr>
        <p:txBody>
          <a:bodyPr/>
          <a:lstStyle/>
          <a:p>
            <a:pPr lvl="0"/>
            <a:r>
              <a:rPr lang="tr-TR" dirty="0">
                <a:solidFill>
                  <a:srgbClr val="7030A0"/>
                </a:solidFill>
              </a:rPr>
              <a:t>Tüm KDV mükellefleri aylık beyan verir. Kurumlar ertesi ayın 20’sine, gerçek kişiler ise 25’ine kadar KDV’yi öder.</a:t>
            </a:r>
          </a:p>
          <a:p>
            <a:pPr lvl="0"/>
            <a:r>
              <a:rPr lang="tr-TR" dirty="0">
                <a:solidFill>
                  <a:srgbClr val="7030A0"/>
                </a:solidFill>
              </a:rPr>
              <a:t>İndirimler neticesi net alacak olan KDV’nin iadesi yapılmaz, ileriki dönemlere devreder.</a:t>
            </a:r>
          </a:p>
          <a:p>
            <a:pPr lvl="0"/>
            <a:r>
              <a:rPr lang="tr-TR" dirty="0">
                <a:solidFill>
                  <a:srgbClr val="7030A0"/>
                </a:solidFill>
              </a:rPr>
              <a:t>Bazı harcamalardaki yüklenilen KDV indirilemez. (Salon araç alımlarındaki, indirilemeyen giderlerdeki gibi.) Amortismana tabi kıymetlerdeki KDV üç eşit yıllık taksitlerle indirilir.</a:t>
            </a:r>
          </a:p>
          <a:p>
            <a:endParaRPr lang="tr-TR" dirty="0"/>
          </a:p>
        </p:txBody>
      </p:sp>
    </p:spTree>
    <p:extLst>
      <p:ext uri="{BB962C8B-B14F-4D97-AF65-F5344CB8AC3E}">
        <p14:creationId xmlns:p14="http://schemas.microsoft.com/office/powerpoint/2010/main" val="2366575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48680"/>
          </a:xfrm>
        </p:spPr>
        <p:txBody>
          <a:bodyPr/>
          <a:lstStyle/>
          <a:p>
            <a:pPr algn="l"/>
            <a:r>
              <a:rPr lang="tr-TR" sz="3600" b="1" dirty="0" smtClean="0">
                <a:solidFill>
                  <a:srgbClr val="7030A0"/>
                </a:solidFill>
              </a:rPr>
              <a:t>Kim, ne kadar vergi öder?</a:t>
            </a:r>
            <a:endParaRPr lang="tr-TR" sz="3600" b="1" dirty="0">
              <a:solidFill>
                <a:srgbClr val="7030A0"/>
              </a:solidFill>
            </a:endParaRPr>
          </a:p>
        </p:txBody>
      </p:sp>
      <p:sp>
        <p:nvSpPr>
          <p:cNvPr id="3" name="Content Placeholder 2"/>
          <p:cNvSpPr>
            <a:spLocks noGrp="1"/>
          </p:cNvSpPr>
          <p:nvPr>
            <p:ph idx="1"/>
          </p:nvPr>
        </p:nvSpPr>
        <p:spPr>
          <a:xfrm>
            <a:off x="457200" y="548680"/>
            <a:ext cx="8229600" cy="6048672"/>
          </a:xfrm>
        </p:spPr>
        <p:txBody>
          <a:bodyPr/>
          <a:lstStyle/>
          <a:p>
            <a:r>
              <a:rPr lang="tr-TR" dirty="0" smtClean="0">
                <a:solidFill>
                  <a:srgbClr val="7030A0"/>
                </a:solidFill>
              </a:rPr>
              <a:t>Vergiler devletin kamu hizmetlerinin finansmanını sağlarken aynı zamanda devletin sosyal, ekonomik ve politik hayata müdahale etmesini de sağlayan bir araçtır.</a:t>
            </a:r>
          </a:p>
          <a:p>
            <a:r>
              <a:rPr lang="tr-TR" dirty="0" smtClean="0">
                <a:solidFill>
                  <a:srgbClr val="7030A0"/>
                </a:solidFill>
              </a:rPr>
              <a:t>Vergiyi ödeyen kişilerin, kamu hizmetlerinden yaralanma düzeyi kesinlikle göz önünde bulundurulmaz, bu tamanen kişilerin ödeme gücüyle orantılı bir paylaşımdır. Devlet sadece vatandaşların gelir düzeyine bakar ve kişilerin ödeme gücüne bağlı olarak bir ödeme sistemi geliştirir.</a:t>
            </a:r>
            <a:endParaRPr lang="tr-TR" dirty="0">
              <a:solidFill>
                <a:srgbClr val="7030A0"/>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solidFill>
                  <a:srgbClr val="7030A0"/>
                </a:solidFill>
              </a:rPr>
              <a:t>KDV Hesaplaması</a:t>
            </a:r>
            <a:endParaRPr lang="tr-TR" b="1" dirty="0">
              <a:solidFill>
                <a:srgbClr val="7030A0"/>
              </a:solidFill>
            </a:endParaRPr>
          </a:p>
        </p:txBody>
      </p:sp>
      <p:sp>
        <p:nvSpPr>
          <p:cNvPr id="3" name="Content Placeholder 2"/>
          <p:cNvSpPr>
            <a:spLocks noGrp="1"/>
          </p:cNvSpPr>
          <p:nvPr>
            <p:ph idx="1"/>
          </p:nvPr>
        </p:nvSpPr>
        <p:spPr/>
        <p:txBody>
          <a:bodyPr/>
          <a:lstStyle/>
          <a:p>
            <a:r>
              <a:rPr lang="tr-TR" dirty="0">
                <a:solidFill>
                  <a:srgbClr val="7030A0"/>
                </a:solidFill>
              </a:rPr>
              <a:t>KDV nasıl hesaplanır?</a:t>
            </a:r>
          </a:p>
          <a:p>
            <a:r>
              <a:rPr lang="tr-TR" dirty="0">
                <a:solidFill>
                  <a:srgbClr val="7030A0"/>
                </a:solidFill>
              </a:rPr>
              <a:t>KDV tutarı, mal veya hizmet bedelinin içinde (KDV dahil) veya dışında (KDV hariç) olduğunda farklı şekillerde hesaplanır. Ayrıca KDV hesaplama deyince mal veya hizmet bedeli ve KDV'nin ayrı ayrı hesaplanmaları sözkonusu olur. Yani KDV hesaplama diye tek bir hesaplama yoktur.</a:t>
            </a:r>
          </a:p>
        </p:txBody>
      </p:sp>
    </p:spTree>
    <p:extLst>
      <p:ext uri="{BB962C8B-B14F-4D97-AF65-F5344CB8AC3E}">
        <p14:creationId xmlns:p14="http://schemas.microsoft.com/office/powerpoint/2010/main" val="24564287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301006"/>
          </a:xfrm>
        </p:spPr>
        <p:txBody>
          <a:bodyPr/>
          <a:lstStyle/>
          <a:p>
            <a:r>
              <a:rPr lang="tr-TR" b="1" dirty="0" smtClean="0"/>
              <a:t/>
            </a:r>
            <a:br>
              <a:rPr lang="tr-TR" b="1" dirty="0" smtClean="0"/>
            </a:br>
            <a:r>
              <a:rPr lang="tr-TR" sz="3600" b="1" dirty="0" smtClean="0">
                <a:solidFill>
                  <a:srgbClr val="7030A0"/>
                </a:solidFill>
              </a:rPr>
              <a:t>Bir </a:t>
            </a:r>
            <a:r>
              <a:rPr lang="tr-TR" sz="3600" b="1" dirty="0">
                <a:solidFill>
                  <a:srgbClr val="7030A0"/>
                </a:solidFill>
              </a:rPr>
              <a:t>mal veya hizmetin KDV tutarının hesaplanması :</a:t>
            </a:r>
            <a:r>
              <a:rPr lang="tr-TR" sz="3600" dirty="0">
                <a:solidFill>
                  <a:srgbClr val="7030A0"/>
                </a:solidFill>
              </a:rPr>
              <a:t/>
            </a:r>
            <a:br>
              <a:rPr lang="tr-TR" sz="3600" dirty="0">
                <a:solidFill>
                  <a:srgbClr val="7030A0"/>
                </a:solidFill>
              </a:rPr>
            </a:br>
            <a:endParaRPr lang="tr-TR" sz="3600" dirty="0">
              <a:solidFill>
                <a:srgbClr val="7030A0"/>
              </a:solidFill>
            </a:endParaRPr>
          </a:p>
        </p:txBody>
      </p:sp>
      <p:sp>
        <p:nvSpPr>
          <p:cNvPr id="3" name="Content Placeholder 2"/>
          <p:cNvSpPr>
            <a:spLocks noGrp="1"/>
          </p:cNvSpPr>
          <p:nvPr>
            <p:ph idx="1"/>
          </p:nvPr>
        </p:nvSpPr>
        <p:spPr>
          <a:xfrm>
            <a:off x="457200" y="1417638"/>
            <a:ext cx="8229600" cy="4963690"/>
          </a:xfrm>
        </p:spPr>
        <p:txBody>
          <a:bodyPr/>
          <a:lstStyle/>
          <a:p>
            <a:r>
              <a:rPr lang="tr-TR" dirty="0" smtClean="0">
                <a:solidFill>
                  <a:srgbClr val="7030A0"/>
                </a:solidFill>
              </a:rPr>
              <a:t>Mal </a:t>
            </a:r>
            <a:r>
              <a:rPr lang="tr-TR" dirty="0">
                <a:solidFill>
                  <a:srgbClr val="7030A0"/>
                </a:solidFill>
              </a:rPr>
              <a:t>veya hizmet bedeli, KDV oranı ile çarpılır. Yani</a:t>
            </a:r>
            <a:br>
              <a:rPr lang="tr-TR" dirty="0">
                <a:solidFill>
                  <a:srgbClr val="7030A0"/>
                </a:solidFill>
              </a:rPr>
            </a:br>
            <a:r>
              <a:rPr lang="tr-TR" dirty="0">
                <a:solidFill>
                  <a:srgbClr val="7030A0"/>
                </a:solidFill>
              </a:rPr>
              <a:t>KDV tutarı = Mal veya hizmet bedeli x KDV oranı</a:t>
            </a:r>
            <a:br>
              <a:rPr lang="tr-TR" dirty="0">
                <a:solidFill>
                  <a:srgbClr val="7030A0"/>
                </a:solidFill>
              </a:rPr>
            </a:br>
            <a:r>
              <a:rPr lang="tr-TR" dirty="0">
                <a:solidFill>
                  <a:srgbClr val="7030A0"/>
                </a:solidFill>
              </a:rPr>
              <a:t>şeklinde hesaplanır.</a:t>
            </a:r>
            <a:br>
              <a:rPr lang="tr-TR" dirty="0">
                <a:solidFill>
                  <a:srgbClr val="7030A0"/>
                </a:solidFill>
              </a:rPr>
            </a:br>
            <a:r>
              <a:rPr lang="tr-TR" dirty="0">
                <a:solidFill>
                  <a:srgbClr val="7030A0"/>
                </a:solidFill>
              </a:rPr>
              <a:t/>
            </a:r>
            <a:br>
              <a:rPr lang="tr-TR" dirty="0">
                <a:solidFill>
                  <a:srgbClr val="7030A0"/>
                </a:solidFill>
              </a:rPr>
            </a:br>
            <a:r>
              <a:rPr lang="tr-TR" dirty="0">
                <a:solidFill>
                  <a:srgbClr val="7030A0"/>
                </a:solidFill>
              </a:rPr>
              <a:t>Örnek :</a:t>
            </a:r>
            <a:br>
              <a:rPr lang="tr-TR" dirty="0">
                <a:solidFill>
                  <a:srgbClr val="7030A0"/>
                </a:solidFill>
              </a:rPr>
            </a:br>
            <a:r>
              <a:rPr lang="tr-TR" dirty="0">
                <a:solidFill>
                  <a:srgbClr val="7030A0"/>
                </a:solidFill>
              </a:rPr>
              <a:t>KDV oranı %</a:t>
            </a:r>
            <a:r>
              <a:rPr lang="tr-TR" dirty="0" smtClean="0">
                <a:solidFill>
                  <a:srgbClr val="7030A0"/>
                </a:solidFill>
              </a:rPr>
              <a:t>16 </a:t>
            </a:r>
            <a:r>
              <a:rPr lang="tr-TR" dirty="0">
                <a:solidFill>
                  <a:srgbClr val="7030A0"/>
                </a:solidFill>
              </a:rPr>
              <a:t>olan 1.000,00 TL tutarındaki bir malın KDV tutarı nedir?</a:t>
            </a:r>
            <a:br>
              <a:rPr lang="tr-TR" dirty="0">
                <a:solidFill>
                  <a:srgbClr val="7030A0"/>
                </a:solidFill>
              </a:rPr>
            </a:br>
            <a:r>
              <a:rPr lang="tr-TR" dirty="0">
                <a:solidFill>
                  <a:srgbClr val="7030A0"/>
                </a:solidFill>
              </a:rPr>
              <a:t>KDV Tutarı = 1.000,00 x </a:t>
            </a:r>
            <a:r>
              <a:rPr lang="tr-TR" dirty="0" smtClean="0">
                <a:solidFill>
                  <a:srgbClr val="7030A0"/>
                </a:solidFill>
              </a:rPr>
              <a:t>0,16 </a:t>
            </a:r>
            <a:r>
              <a:rPr lang="tr-TR" dirty="0">
                <a:solidFill>
                  <a:srgbClr val="7030A0"/>
                </a:solidFill>
              </a:rPr>
              <a:t>= </a:t>
            </a:r>
            <a:r>
              <a:rPr lang="tr-TR" dirty="0" smtClean="0">
                <a:solidFill>
                  <a:srgbClr val="7030A0"/>
                </a:solidFill>
              </a:rPr>
              <a:t>160,00 </a:t>
            </a:r>
            <a:r>
              <a:rPr lang="tr-TR" dirty="0">
                <a:solidFill>
                  <a:srgbClr val="7030A0"/>
                </a:solidFill>
              </a:rPr>
              <a:t>TL</a:t>
            </a:r>
            <a:br>
              <a:rPr lang="tr-TR" dirty="0">
                <a:solidFill>
                  <a:srgbClr val="7030A0"/>
                </a:solidFill>
              </a:rPr>
            </a:br>
            <a:endParaRPr lang="tr-TR" dirty="0">
              <a:solidFill>
                <a:srgbClr val="7030A0"/>
              </a:solidFill>
            </a:endParaRPr>
          </a:p>
        </p:txBody>
      </p:sp>
    </p:spTree>
    <p:extLst>
      <p:ext uri="{BB962C8B-B14F-4D97-AF65-F5344CB8AC3E}">
        <p14:creationId xmlns:p14="http://schemas.microsoft.com/office/powerpoint/2010/main" val="373876532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152128"/>
          </a:xfrm>
        </p:spPr>
        <p:txBody>
          <a:bodyPr/>
          <a:lstStyle/>
          <a:p>
            <a:r>
              <a:rPr lang="tr-TR" b="1" dirty="0" smtClean="0"/>
              <a:t/>
            </a:r>
            <a:br>
              <a:rPr lang="tr-TR" b="1" dirty="0" smtClean="0"/>
            </a:br>
            <a:r>
              <a:rPr lang="tr-TR" sz="3600" b="1" dirty="0" smtClean="0">
                <a:solidFill>
                  <a:srgbClr val="7030A0"/>
                </a:solidFill>
              </a:rPr>
              <a:t>Bir </a:t>
            </a:r>
            <a:r>
              <a:rPr lang="tr-TR" sz="3600" b="1" dirty="0">
                <a:solidFill>
                  <a:srgbClr val="7030A0"/>
                </a:solidFill>
              </a:rPr>
              <a:t>mal veya hizmetin KDV dahil tutarının hesaplanması:</a:t>
            </a:r>
            <a:r>
              <a:rPr lang="tr-TR" sz="3600" dirty="0">
                <a:solidFill>
                  <a:srgbClr val="7030A0"/>
                </a:solidFill>
              </a:rPr>
              <a:t/>
            </a:r>
            <a:br>
              <a:rPr lang="tr-TR" sz="3600" dirty="0">
                <a:solidFill>
                  <a:srgbClr val="7030A0"/>
                </a:solidFill>
              </a:rPr>
            </a:br>
            <a:endParaRPr lang="tr-TR" sz="3600" dirty="0">
              <a:solidFill>
                <a:srgbClr val="7030A0"/>
              </a:solidFill>
            </a:endParaRPr>
          </a:p>
        </p:txBody>
      </p:sp>
      <p:sp>
        <p:nvSpPr>
          <p:cNvPr id="3" name="Content Placeholder 2"/>
          <p:cNvSpPr>
            <a:spLocks noGrp="1"/>
          </p:cNvSpPr>
          <p:nvPr>
            <p:ph idx="1"/>
          </p:nvPr>
        </p:nvSpPr>
        <p:spPr>
          <a:xfrm>
            <a:off x="457200" y="1340768"/>
            <a:ext cx="8229600" cy="5517232"/>
          </a:xfrm>
        </p:spPr>
        <p:txBody>
          <a:bodyPr/>
          <a:lstStyle/>
          <a:p>
            <a:r>
              <a:rPr lang="tr-TR" dirty="0">
                <a:solidFill>
                  <a:srgbClr val="7030A0"/>
                </a:solidFill>
              </a:rPr>
              <a:t>KDV tutarı bulunduktan sonra mal veya hizmet bedeli ile KDV tutarı toplanır. Yani</a:t>
            </a:r>
            <a:br>
              <a:rPr lang="tr-TR" dirty="0">
                <a:solidFill>
                  <a:srgbClr val="7030A0"/>
                </a:solidFill>
              </a:rPr>
            </a:br>
            <a:r>
              <a:rPr lang="tr-TR" dirty="0">
                <a:solidFill>
                  <a:srgbClr val="7030A0"/>
                </a:solidFill>
              </a:rPr>
              <a:t>KDV dahil tutar = Mal veya hizmet bedeli + (Mal veya hizmet bedeli x KDV Oranı)</a:t>
            </a:r>
            <a:br>
              <a:rPr lang="tr-TR" dirty="0">
                <a:solidFill>
                  <a:srgbClr val="7030A0"/>
                </a:solidFill>
              </a:rPr>
            </a:br>
            <a:r>
              <a:rPr lang="tr-TR" dirty="0">
                <a:solidFill>
                  <a:srgbClr val="7030A0"/>
                </a:solidFill>
              </a:rPr>
              <a:t>şeklinde hesaplanır.</a:t>
            </a:r>
            <a:br>
              <a:rPr lang="tr-TR" dirty="0">
                <a:solidFill>
                  <a:srgbClr val="7030A0"/>
                </a:solidFill>
              </a:rPr>
            </a:br>
            <a:r>
              <a:rPr lang="tr-TR" dirty="0" smtClean="0">
                <a:solidFill>
                  <a:srgbClr val="7030A0"/>
                </a:solidFill>
              </a:rPr>
              <a:t>Örnek </a:t>
            </a:r>
            <a:r>
              <a:rPr lang="tr-TR" dirty="0">
                <a:solidFill>
                  <a:srgbClr val="7030A0"/>
                </a:solidFill>
              </a:rPr>
              <a:t>:</a:t>
            </a:r>
            <a:br>
              <a:rPr lang="tr-TR" dirty="0">
                <a:solidFill>
                  <a:srgbClr val="7030A0"/>
                </a:solidFill>
              </a:rPr>
            </a:br>
            <a:r>
              <a:rPr lang="tr-TR" dirty="0">
                <a:solidFill>
                  <a:srgbClr val="7030A0"/>
                </a:solidFill>
              </a:rPr>
              <a:t>KDV oranı %</a:t>
            </a:r>
            <a:r>
              <a:rPr lang="tr-TR" dirty="0" smtClean="0">
                <a:solidFill>
                  <a:srgbClr val="7030A0"/>
                </a:solidFill>
              </a:rPr>
              <a:t>16 </a:t>
            </a:r>
            <a:r>
              <a:rPr lang="tr-TR" dirty="0">
                <a:solidFill>
                  <a:srgbClr val="7030A0"/>
                </a:solidFill>
              </a:rPr>
              <a:t>olan 1.000,00 TL tutarındaki bir malın KDV dahil satış tutarı nedir?</a:t>
            </a:r>
            <a:br>
              <a:rPr lang="tr-TR" dirty="0">
                <a:solidFill>
                  <a:srgbClr val="7030A0"/>
                </a:solidFill>
              </a:rPr>
            </a:br>
            <a:r>
              <a:rPr lang="tr-TR" dirty="0">
                <a:solidFill>
                  <a:srgbClr val="7030A0"/>
                </a:solidFill>
              </a:rPr>
              <a:t>KDV dahil tutar = 1.000,00 + (1.000,00 x </a:t>
            </a:r>
            <a:r>
              <a:rPr lang="tr-TR" dirty="0" smtClean="0">
                <a:solidFill>
                  <a:srgbClr val="7030A0"/>
                </a:solidFill>
              </a:rPr>
              <a:t>0,16) </a:t>
            </a:r>
            <a:r>
              <a:rPr lang="tr-TR" dirty="0">
                <a:solidFill>
                  <a:srgbClr val="7030A0"/>
                </a:solidFill>
              </a:rPr>
              <a:t>= 1.000,00 + </a:t>
            </a:r>
            <a:r>
              <a:rPr lang="tr-TR" dirty="0" smtClean="0">
                <a:solidFill>
                  <a:srgbClr val="7030A0"/>
                </a:solidFill>
              </a:rPr>
              <a:t>160,00 </a:t>
            </a:r>
            <a:r>
              <a:rPr lang="tr-TR" dirty="0">
                <a:solidFill>
                  <a:srgbClr val="7030A0"/>
                </a:solidFill>
              </a:rPr>
              <a:t>= </a:t>
            </a:r>
            <a:r>
              <a:rPr lang="tr-TR" dirty="0" smtClean="0">
                <a:solidFill>
                  <a:srgbClr val="7030A0"/>
                </a:solidFill>
              </a:rPr>
              <a:t>1.160,00 </a:t>
            </a:r>
            <a:r>
              <a:rPr lang="tr-TR" dirty="0">
                <a:solidFill>
                  <a:srgbClr val="7030A0"/>
                </a:solidFill>
              </a:rPr>
              <a:t>TL</a:t>
            </a:r>
          </a:p>
        </p:txBody>
      </p:sp>
    </p:spTree>
    <p:extLst>
      <p:ext uri="{BB962C8B-B14F-4D97-AF65-F5344CB8AC3E}">
        <p14:creationId xmlns:p14="http://schemas.microsoft.com/office/powerpoint/2010/main" val="189354593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42194"/>
          </a:xfrm>
        </p:spPr>
        <p:txBody>
          <a:bodyPr/>
          <a:lstStyle/>
          <a:p>
            <a:r>
              <a:rPr lang="tr-TR" sz="3200" b="1" dirty="0">
                <a:solidFill>
                  <a:srgbClr val="7030A0"/>
                </a:solidFill>
              </a:rPr>
              <a:t>Mal veya hizmetin KDV dahil (Mal-hizmet bedeli + KDV) tutarı verildiğinde KDV ve mal veya hizmet bedelinin hesaplanması</a:t>
            </a:r>
            <a:endParaRPr lang="tr-TR" sz="3200" dirty="0">
              <a:solidFill>
                <a:srgbClr val="7030A0"/>
              </a:solidFill>
            </a:endParaRPr>
          </a:p>
        </p:txBody>
      </p:sp>
      <p:sp>
        <p:nvSpPr>
          <p:cNvPr id="3" name="Content Placeholder 2"/>
          <p:cNvSpPr>
            <a:spLocks noGrp="1"/>
          </p:cNvSpPr>
          <p:nvPr>
            <p:ph idx="1"/>
          </p:nvPr>
        </p:nvSpPr>
        <p:spPr>
          <a:xfrm>
            <a:off x="457200" y="2204864"/>
            <a:ext cx="8229600" cy="3921299"/>
          </a:xfrm>
        </p:spPr>
        <p:txBody>
          <a:bodyPr/>
          <a:lstStyle/>
          <a:p>
            <a:r>
              <a:rPr lang="tr-TR" dirty="0">
                <a:solidFill>
                  <a:srgbClr val="7030A0"/>
                </a:solidFill>
              </a:rPr>
              <a:t>Tutarın içindeki mal veya hizmet bedelini bulmak için verilen tutar 1 + KDV oranı ile elde edilen değere bölünür. KDV tutarını hesaplamak için ise KDV dahil tutar tutardan hesapladığımız mal bedeli çıkarılır. </a:t>
            </a:r>
          </a:p>
        </p:txBody>
      </p:sp>
    </p:spTree>
    <p:extLst>
      <p:ext uri="{BB962C8B-B14F-4D97-AF65-F5344CB8AC3E}">
        <p14:creationId xmlns:p14="http://schemas.microsoft.com/office/powerpoint/2010/main" val="19442328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792088"/>
          </a:xfrm>
        </p:spPr>
        <p:txBody>
          <a:bodyPr/>
          <a:lstStyle/>
          <a:p>
            <a:endParaRPr lang="tr-TR" sz="2800" dirty="0"/>
          </a:p>
        </p:txBody>
      </p:sp>
      <p:sp>
        <p:nvSpPr>
          <p:cNvPr id="3" name="Content Placeholder 2"/>
          <p:cNvSpPr>
            <a:spLocks noGrp="1"/>
          </p:cNvSpPr>
          <p:nvPr>
            <p:ph idx="1"/>
          </p:nvPr>
        </p:nvSpPr>
        <p:spPr>
          <a:xfrm>
            <a:off x="457200" y="1700808"/>
            <a:ext cx="8229600" cy="4425355"/>
          </a:xfrm>
        </p:spPr>
        <p:txBody>
          <a:bodyPr/>
          <a:lstStyle/>
          <a:p>
            <a:r>
              <a:rPr lang="tr-TR" dirty="0">
                <a:solidFill>
                  <a:srgbClr val="7030A0"/>
                </a:solidFill>
              </a:rPr>
              <a:t>Yani</a:t>
            </a:r>
            <a:br>
              <a:rPr lang="tr-TR" dirty="0">
                <a:solidFill>
                  <a:srgbClr val="7030A0"/>
                </a:solidFill>
              </a:rPr>
            </a:br>
            <a:r>
              <a:rPr lang="tr-TR" dirty="0">
                <a:solidFill>
                  <a:srgbClr val="7030A0"/>
                </a:solidFill>
              </a:rPr>
              <a:t>Mal bedeli = KDV dahil mal veya hizmet bedeli / (1 + KDV oranı)</a:t>
            </a:r>
            <a:br>
              <a:rPr lang="tr-TR" dirty="0">
                <a:solidFill>
                  <a:srgbClr val="7030A0"/>
                </a:solidFill>
              </a:rPr>
            </a:br>
            <a:r>
              <a:rPr lang="tr-TR" dirty="0">
                <a:solidFill>
                  <a:srgbClr val="7030A0"/>
                </a:solidFill>
              </a:rPr>
              <a:t>KDV tutarı = KDV dahil mal veya hizmet bedeli - Mal bedeli</a:t>
            </a:r>
            <a:br>
              <a:rPr lang="tr-TR" dirty="0">
                <a:solidFill>
                  <a:srgbClr val="7030A0"/>
                </a:solidFill>
              </a:rPr>
            </a:br>
            <a:r>
              <a:rPr lang="tr-TR" dirty="0">
                <a:solidFill>
                  <a:srgbClr val="7030A0"/>
                </a:solidFill>
              </a:rPr>
              <a:t>şeklinde </a:t>
            </a:r>
            <a:r>
              <a:rPr lang="tr-TR" dirty="0" smtClean="0">
                <a:solidFill>
                  <a:srgbClr val="7030A0"/>
                </a:solidFill>
              </a:rPr>
              <a:t>hesaplanır.</a:t>
            </a:r>
            <a:r>
              <a:rPr lang="tr-TR" dirty="0">
                <a:solidFill>
                  <a:srgbClr val="7030A0"/>
                </a:solidFill>
              </a:rPr>
              <a:t> </a:t>
            </a:r>
            <a:r>
              <a:rPr lang="tr-TR" dirty="0"/>
              <a:t/>
            </a:r>
            <a:br>
              <a:rPr lang="tr-TR" dirty="0"/>
            </a:br>
            <a:endParaRPr lang="tr-TR" dirty="0"/>
          </a:p>
        </p:txBody>
      </p:sp>
    </p:spTree>
    <p:extLst>
      <p:ext uri="{BB962C8B-B14F-4D97-AF65-F5344CB8AC3E}">
        <p14:creationId xmlns:p14="http://schemas.microsoft.com/office/powerpoint/2010/main" val="294649240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solidFill>
                  <a:srgbClr val="7030A0"/>
                </a:solidFill>
              </a:rPr>
              <a:t>Örnek :</a:t>
            </a:r>
            <a:br>
              <a:rPr lang="tr-TR" dirty="0">
                <a:solidFill>
                  <a:srgbClr val="7030A0"/>
                </a:solidFill>
              </a:rPr>
            </a:br>
            <a:r>
              <a:rPr lang="tr-TR" dirty="0">
                <a:solidFill>
                  <a:srgbClr val="7030A0"/>
                </a:solidFill>
              </a:rPr>
              <a:t>KDV dahil satış fiyatı </a:t>
            </a:r>
            <a:r>
              <a:rPr lang="tr-TR" dirty="0" smtClean="0">
                <a:solidFill>
                  <a:srgbClr val="7030A0"/>
                </a:solidFill>
              </a:rPr>
              <a:t>1.160,00 </a:t>
            </a:r>
            <a:r>
              <a:rPr lang="tr-TR" dirty="0">
                <a:solidFill>
                  <a:srgbClr val="7030A0"/>
                </a:solidFill>
              </a:rPr>
              <a:t>TL olan bir malın mal bedeli (KDV hariç tutar) kaç liradır?</a:t>
            </a:r>
            <a:br>
              <a:rPr lang="tr-TR" dirty="0">
                <a:solidFill>
                  <a:srgbClr val="7030A0"/>
                </a:solidFill>
              </a:rPr>
            </a:br>
            <a:r>
              <a:rPr lang="tr-TR" dirty="0">
                <a:solidFill>
                  <a:srgbClr val="7030A0"/>
                </a:solidFill>
              </a:rPr>
              <a:t>Mal bedeli = </a:t>
            </a:r>
            <a:r>
              <a:rPr lang="tr-TR" dirty="0" smtClean="0">
                <a:solidFill>
                  <a:srgbClr val="7030A0"/>
                </a:solidFill>
              </a:rPr>
              <a:t>1.160,00 / (1 + 0,16) = 1.160,00 / 1,16 = 1.000,00 </a:t>
            </a:r>
            <a:r>
              <a:rPr lang="tr-TR" dirty="0">
                <a:solidFill>
                  <a:srgbClr val="7030A0"/>
                </a:solidFill>
              </a:rPr>
              <a:t>TL</a:t>
            </a:r>
            <a:br>
              <a:rPr lang="tr-TR" dirty="0">
                <a:solidFill>
                  <a:srgbClr val="7030A0"/>
                </a:solidFill>
              </a:rPr>
            </a:br>
            <a:r>
              <a:rPr lang="tr-TR" dirty="0">
                <a:solidFill>
                  <a:srgbClr val="7030A0"/>
                </a:solidFill>
              </a:rPr>
              <a:t>KDV tutarı = </a:t>
            </a:r>
            <a:r>
              <a:rPr lang="tr-TR" dirty="0" smtClean="0">
                <a:solidFill>
                  <a:srgbClr val="7030A0"/>
                </a:solidFill>
              </a:rPr>
              <a:t>1.160,00 </a:t>
            </a:r>
            <a:r>
              <a:rPr lang="tr-TR" dirty="0">
                <a:solidFill>
                  <a:srgbClr val="7030A0"/>
                </a:solidFill>
              </a:rPr>
              <a:t>- 1.000,00 = </a:t>
            </a:r>
            <a:r>
              <a:rPr lang="tr-TR" dirty="0" smtClean="0">
                <a:solidFill>
                  <a:srgbClr val="7030A0"/>
                </a:solidFill>
              </a:rPr>
              <a:t>160.00 </a:t>
            </a:r>
            <a:r>
              <a:rPr lang="tr-TR" dirty="0">
                <a:solidFill>
                  <a:srgbClr val="7030A0"/>
                </a:solidFill>
              </a:rPr>
              <a:t>TL</a:t>
            </a:r>
          </a:p>
        </p:txBody>
      </p:sp>
    </p:spTree>
    <p:extLst>
      <p:ext uri="{BB962C8B-B14F-4D97-AF65-F5344CB8AC3E}">
        <p14:creationId xmlns:p14="http://schemas.microsoft.com/office/powerpoint/2010/main" val="410597406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440160"/>
          </a:xfrm>
        </p:spPr>
        <p:txBody>
          <a:bodyPr/>
          <a:lstStyle/>
          <a:p>
            <a:r>
              <a:rPr lang="tr-TR" sz="3200" b="1" dirty="0">
                <a:solidFill>
                  <a:srgbClr val="7030A0"/>
                </a:solidFill>
              </a:rPr>
              <a:t>Mal veya hizmetin KDV dahil (Mal-hizmet bedeli + KDV) tutarı verildiğinde sadece KDV tutarının hesaplanması</a:t>
            </a:r>
          </a:p>
        </p:txBody>
      </p:sp>
      <p:sp>
        <p:nvSpPr>
          <p:cNvPr id="3" name="Content Placeholder 2"/>
          <p:cNvSpPr>
            <a:spLocks noGrp="1"/>
          </p:cNvSpPr>
          <p:nvPr>
            <p:ph idx="1"/>
          </p:nvPr>
        </p:nvSpPr>
        <p:spPr>
          <a:xfrm>
            <a:off x="457200" y="2132856"/>
            <a:ext cx="8229600" cy="3993307"/>
          </a:xfrm>
        </p:spPr>
        <p:txBody>
          <a:bodyPr/>
          <a:lstStyle/>
          <a:p>
            <a:r>
              <a:rPr lang="tr-TR" dirty="0">
                <a:solidFill>
                  <a:srgbClr val="7030A0"/>
                </a:solidFill>
              </a:rPr>
              <a:t>Bunun için mal veya hizmet bedeli (1 + KDV Oranı) değerine bölünür ve KDV Oranı ile çarpılır. Yani</a:t>
            </a:r>
            <a:br>
              <a:rPr lang="tr-TR" dirty="0">
                <a:solidFill>
                  <a:srgbClr val="7030A0"/>
                </a:solidFill>
              </a:rPr>
            </a:br>
            <a:r>
              <a:rPr lang="tr-TR" dirty="0">
                <a:solidFill>
                  <a:srgbClr val="7030A0"/>
                </a:solidFill>
              </a:rPr>
              <a:t>KDV tutarı = Mal veya hizmet bedeli / (1 + KDV Oranı) x KDV Oranı</a:t>
            </a:r>
            <a:br>
              <a:rPr lang="tr-TR" dirty="0">
                <a:solidFill>
                  <a:srgbClr val="7030A0"/>
                </a:solidFill>
              </a:rPr>
            </a:br>
            <a:r>
              <a:rPr lang="tr-TR" dirty="0">
                <a:solidFill>
                  <a:srgbClr val="7030A0"/>
                </a:solidFill>
              </a:rPr>
              <a:t>şeklinde hesaplanır.</a:t>
            </a:r>
            <a:br>
              <a:rPr lang="tr-TR" dirty="0">
                <a:solidFill>
                  <a:srgbClr val="7030A0"/>
                </a:solidFill>
              </a:rPr>
            </a:br>
            <a:endParaRPr lang="tr-TR" dirty="0">
              <a:solidFill>
                <a:srgbClr val="7030A0"/>
              </a:solidFill>
            </a:endParaRPr>
          </a:p>
        </p:txBody>
      </p:sp>
    </p:spTree>
    <p:extLst>
      <p:ext uri="{BB962C8B-B14F-4D97-AF65-F5344CB8AC3E}">
        <p14:creationId xmlns:p14="http://schemas.microsoft.com/office/powerpoint/2010/main" val="287350817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solidFill>
                <a:srgbClr val="7030A0"/>
              </a:solidFill>
            </a:endParaRPr>
          </a:p>
        </p:txBody>
      </p:sp>
      <p:sp>
        <p:nvSpPr>
          <p:cNvPr id="3" name="Content Placeholder 2"/>
          <p:cNvSpPr>
            <a:spLocks noGrp="1"/>
          </p:cNvSpPr>
          <p:nvPr>
            <p:ph idx="1"/>
          </p:nvPr>
        </p:nvSpPr>
        <p:spPr/>
        <p:txBody>
          <a:bodyPr/>
          <a:lstStyle/>
          <a:p>
            <a:r>
              <a:rPr lang="tr-TR" dirty="0">
                <a:solidFill>
                  <a:srgbClr val="7030A0"/>
                </a:solidFill>
              </a:rPr>
              <a:t>Örnek :</a:t>
            </a:r>
            <a:br>
              <a:rPr lang="tr-TR" dirty="0">
                <a:solidFill>
                  <a:srgbClr val="7030A0"/>
                </a:solidFill>
              </a:rPr>
            </a:br>
            <a:r>
              <a:rPr lang="tr-TR" dirty="0">
                <a:solidFill>
                  <a:srgbClr val="7030A0"/>
                </a:solidFill>
              </a:rPr>
              <a:t>KDV dahil satış fiyatı </a:t>
            </a:r>
            <a:r>
              <a:rPr lang="tr-TR" b="1" dirty="0" smtClean="0">
                <a:solidFill>
                  <a:srgbClr val="7030A0"/>
                </a:solidFill>
              </a:rPr>
              <a:t>1.160,00 </a:t>
            </a:r>
            <a:r>
              <a:rPr lang="tr-TR" b="1" dirty="0">
                <a:solidFill>
                  <a:srgbClr val="7030A0"/>
                </a:solidFill>
              </a:rPr>
              <a:t>TL olan bir malın KDV tutarını hesaplayınız</a:t>
            </a:r>
            <a:r>
              <a:rPr lang="tr-TR" dirty="0">
                <a:solidFill>
                  <a:srgbClr val="7030A0"/>
                </a:solidFill>
              </a:rPr>
              <a:t>.</a:t>
            </a:r>
            <a:br>
              <a:rPr lang="tr-TR" dirty="0">
                <a:solidFill>
                  <a:srgbClr val="7030A0"/>
                </a:solidFill>
              </a:rPr>
            </a:br>
            <a:r>
              <a:rPr lang="tr-TR" dirty="0">
                <a:solidFill>
                  <a:srgbClr val="7030A0"/>
                </a:solidFill>
              </a:rPr>
              <a:t>KDV tutarı = </a:t>
            </a:r>
            <a:r>
              <a:rPr lang="tr-TR" dirty="0" smtClean="0">
                <a:solidFill>
                  <a:srgbClr val="7030A0"/>
                </a:solidFill>
              </a:rPr>
              <a:t>1.160,00 </a:t>
            </a:r>
            <a:r>
              <a:rPr lang="tr-TR" dirty="0">
                <a:solidFill>
                  <a:srgbClr val="7030A0"/>
                </a:solidFill>
              </a:rPr>
              <a:t>/ (1 + </a:t>
            </a:r>
            <a:r>
              <a:rPr lang="tr-TR" dirty="0" smtClean="0">
                <a:solidFill>
                  <a:srgbClr val="7030A0"/>
                </a:solidFill>
              </a:rPr>
              <a:t>0,16) </a:t>
            </a:r>
            <a:r>
              <a:rPr lang="tr-TR" dirty="0">
                <a:solidFill>
                  <a:srgbClr val="7030A0"/>
                </a:solidFill>
              </a:rPr>
              <a:t>* </a:t>
            </a:r>
            <a:r>
              <a:rPr lang="tr-TR" dirty="0" smtClean="0">
                <a:solidFill>
                  <a:srgbClr val="7030A0"/>
                </a:solidFill>
              </a:rPr>
              <a:t>0,16 </a:t>
            </a:r>
            <a:r>
              <a:rPr lang="tr-TR" dirty="0">
                <a:solidFill>
                  <a:srgbClr val="7030A0"/>
                </a:solidFill>
              </a:rPr>
              <a:t>= </a:t>
            </a:r>
            <a:r>
              <a:rPr lang="tr-TR" dirty="0" smtClean="0">
                <a:solidFill>
                  <a:srgbClr val="7030A0"/>
                </a:solidFill>
              </a:rPr>
              <a:t>1.160,00 </a:t>
            </a:r>
            <a:r>
              <a:rPr lang="tr-TR" dirty="0">
                <a:solidFill>
                  <a:srgbClr val="7030A0"/>
                </a:solidFill>
              </a:rPr>
              <a:t>/ </a:t>
            </a:r>
            <a:r>
              <a:rPr lang="tr-TR" dirty="0" smtClean="0">
                <a:solidFill>
                  <a:srgbClr val="7030A0"/>
                </a:solidFill>
              </a:rPr>
              <a:t>1,16 </a:t>
            </a:r>
            <a:r>
              <a:rPr lang="tr-TR" dirty="0">
                <a:solidFill>
                  <a:srgbClr val="7030A0"/>
                </a:solidFill>
              </a:rPr>
              <a:t>* </a:t>
            </a:r>
            <a:r>
              <a:rPr lang="tr-TR" dirty="0" smtClean="0">
                <a:solidFill>
                  <a:srgbClr val="7030A0"/>
                </a:solidFill>
              </a:rPr>
              <a:t>0,16 </a:t>
            </a:r>
            <a:r>
              <a:rPr lang="tr-TR" dirty="0">
                <a:solidFill>
                  <a:srgbClr val="7030A0"/>
                </a:solidFill>
              </a:rPr>
              <a:t>= 1.000,00 x </a:t>
            </a:r>
            <a:r>
              <a:rPr lang="tr-TR" dirty="0" smtClean="0">
                <a:solidFill>
                  <a:srgbClr val="7030A0"/>
                </a:solidFill>
              </a:rPr>
              <a:t>0,16 </a:t>
            </a:r>
            <a:r>
              <a:rPr lang="tr-TR" dirty="0">
                <a:solidFill>
                  <a:srgbClr val="7030A0"/>
                </a:solidFill>
              </a:rPr>
              <a:t>= </a:t>
            </a:r>
            <a:r>
              <a:rPr lang="tr-TR" dirty="0" smtClean="0">
                <a:solidFill>
                  <a:srgbClr val="7030A0"/>
                </a:solidFill>
              </a:rPr>
              <a:t>160</a:t>
            </a:r>
            <a:r>
              <a:rPr lang="tr-TR" dirty="0">
                <a:solidFill>
                  <a:srgbClr val="7030A0"/>
                </a:solidFill>
              </a:rPr>
              <a:t>, 00 TL</a:t>
            </a:r>
          </a:p>
          <a:p>
            <a:pPr marL="0" indent="0">
              <a:buNone/>
            </a:pPr>
            <a:endParaRPr lang="tr-TR" dirty="0">
              <a:solidFill>
                <a:srgbClr val="7030A0"/>
              </a:solidFill>
            </a:endParaRPr>
          </a:p>
        </p:txBody>
      </p:sp>
    </p:spTree>
    <p:extLst>
      <p:ext uri="{BB962C8B-B14F-4D97-AF65-F5344CB8AC3E}">
        <p14:creationId xmlns:p14="http://schemas.microsoft.com/office/powerpoint/2010/main" val="270606830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576064"/>
          </a:xfrm>
        </p:spPr>
        <p:txBody>
          <a:bodyPr/>
          <a:lstStyle/>
          <a:p>
            <a:r>
              <a:rPr lang="tr-TR" b="1" dirty="0" smtClean="0"/>
              <a:t> </a:t>
            </a:r>
            <a:r>
              <a:rPr lang="tr-TR" sz="3200" b="1" dirty="0">
                <a:solidFill>
                  <a:srgbClr val="7030A0"/>
                </a:solidFill>
              </a:rPr>
              <a:t>KDV Kullanım Amacı</a:t>
            </a:r>
            <a:endParaRPr lang="tr-TR" sz="3200" dirty="0">
              <a:solidFill>
                <a:srgbClr val="7030A0"/>
              </a:solidFill>
            </a:endParaRPr>
          </a:p>
        </p:txBody>
      </p:sp>
      <p:sp>
        <p:nvSpPr>
          <p:cNvPr id="3" name="Content Placeholder 2"/>
          <p:cNvSpPr>
            <a:spLocks noGrp="1"/>
          </p:cNvSpPr>
          <p:nvPr>
            <p:ph idx="1"/>
          </p:nvPr>
        </p:nvSpPr>
        <p:spPr>
          <a:xfrm>
            <a:off x="457200" y="764704"/>
            <a:ext cx="8229600" cy="5976664"/>
          </a:xfrm>
        </p:spPr>
        <p:txBody>
          <a:bodyPr/>
          <a:lstStyle/>
          <a:p>
            <a:r>
              <a:rPr lang="tr-TR" dirty="0">
                <a:solidFill>
                  <a:srgbClr val="7030A0"/>
                </a:solidFill>
              </a:rPr>
              <a:t>Mal ve hizmet teslimi yapan tacirler teslim sırasında fatura vb. belgeler düzenlerler. Belge üzerinde görünen mal ve hizmet bedeli ie KDV tutarını, teslim ettikleri kişilerden tahsil ederler. Bu KDV'ye hesaplanan KDV denir. Kendileri mal ve hizmet aldıklarında ise karşı tarafa mal ve hizmet bedeli ile KDV tutarını öderler. Bu KDV ise ödeme yapan için indirilecek KDV kapsamındadır. Her dönem için hesaplanan KDV tutarları ve matrahları ve indirilecek KDV tutarları toplanır.</a:t>
            </a:r>
          </a:p>
          <a:p>
            <a:endParaRPr lang="tr-TR" dirty="0"/>
          </a:p>
        </p:txBody>
      </p:sp>
    </p:spTree>
    <p:extLst>
      <p:ext uri="{BB962C8B-B14F-4D97-AF65-F5344CB8AC3E}">
        <p14:creationId xmlns:p14="http://schemas.microsoft.com/office/powerpoint/2010/main" val="275479004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b="1" dirty="0">
                <a:solidFill>
                  <a:srgbClr val="7030A0"/>
                </a:solidFill>
              </a:rPr>
              <a:t>Hesaplanan KDV:</a:t>
            </a:r>
            <a:r>
              <a:rPr lang="tr-TR" dirty="0">
                <a:solidFill>
                  <a:srgbClr val="7030A0"/>
                </a:solidFill>
              </a:rPr>
              <a:t> Mal ve hizmet teslimlerinde alıcıdan tahsil edilir.</a:t>
            </a:r>
            <a:br>
              <a:rPr lang="tr-TR" dirty="0">
                <a:solidFill>
                  <a:srgbClr val="7030A0"/>
                </a:solidFill>
              </a:rPr>
            </a:br>
            <a:r>
              <a:rPr lang="tr-TR" b="1" dirty="0">
                <a:solidFill>
                  <a:srgbClr val="7030A0"/>
                </a:solidFill>
              </a:rPr>
              <a:t>İndirilecek KDV:</a:t>
            </a:r>
            <a:r>
              <a:rPr lang="tr-TR" dirty="0">
                <a:solidFill>
                  <a:srgbClr val="7030A0"/>
                </a:solidFill>
              </a:rPr>
              <a:t> Mal ve hizmet alımlarında satıcıya ödenir.</a:t>
            </a:r>
          </a:p>
          <a:p>
            <a:r>
              <a:rPr lang="tr-TR" dirty="0">
                <a:solidFill>
                  <a:srgbClr val="7030A0"/>
                </a:solidFill>
              </a:rPr>
              <a:t>Tek düzen muhasebe planında:	</a:t>
            </a:r>
            <a:br>
              <a:rPr lang="tr-TR" dirty="0">
                <a:solidFill>
                  <a:srgbClr val="7030A0"/>
                </a:solidFill>
              </a:rPr>
            </a:br>
            <a:r>
              <a:rPr lang="tr-TR" dirty="0">
                <a:solidFill>
                  <a:srgbClr val="7030A0"/>
                </a:solidFill>
              </a:rPr>
              <a:t>Hesaplanan KDV: </a:t>
            </a:r>
            <a:r>
              <a:rPr lang="tr-TR" b="1" dirty="0">
                <a:solidFill>
                  <a:srgbClr val="7030A0"/>
                </a:solidFill>
              </a:rPr>
              <a:t>391</a:t>
            </a:r>
            <a:r>
              <a:rPr lang="tr-TR" dirty="0">
                <a:solidFill>
                  <a:srgbClr val="7030A0"/>
                </a:solidFill>
              </a:rPr>
              <a:t/>
            </a:r>
            <a:br>
              <a:rPr lang="tr-TR" dirty="0">
                <a:solidFill>
                  <a:srgbClr val="7030A0"/>
                </a:solidFill>
              </a:rPr>
            </a:br>
            <a:r>
              <a:rPr lang="tr-TR" dirty="0">
                <a:solidFill>
                  <a:srgbClr val="7030A0"/>
                </a:solidFill>
              </a:rPr>
              <a:t>İndirilecek KDV: </a:t>
            </a:r>
            <a:r>
              <a:rPr lang="tr-TR" b="1" dirty="0">
                <a:solidFill>
                  <a:srgbClr val="7030A0"/>
                </a:solidFill>
              </a:rPr>
              <a:t>191</a:t>
            </a:r>
            <a:r>
              <a:rPr lang="tr-TR" dirty="0">
                <a:solidFill>
                  <a:srgbClr val="7030A0"/>
                </a:solidFill>
              </a:rPr>
              <a:t/>
            </a:r>
            <a:br>
              <a:rPr lang="tr-TR" dirty="0">
                <a:solidFill>
                  <a:srgbClr val="7030A0"/>
                </a:solidFill>
              </a:rPr>
            </a:br>
            <a:r>
              <a:rPr lang="tr-TR" dirty="0">
                <a:solidFill>
                  <a:srgbClr val="7030A0"/>
                </a:solidFill>
              </a:rPr>
              <a:t>Ödenecek Vergi ve Fonlar: </a:t>
            </a:r>
            <a:r>
              <a:rPr lang="tr-TR" b="1" dirty="0">
                <a:solidFill>
                  <a:srgbClr val="7030A0"/>
                </a:solidFill>
              </a:rPr>
              <a:t>360</a:t>
            </a:r>
            <a:r>
              <a:rPr lang="tr-TR" dirty="0">
                <a:solidFill>
                  <a:srgbClr val="7030A0"/>
                </a:solidFill>
              </a:rPr>
              <a:t/>
            </a:r>
            <a:br>
              <a:rPr lang="tr-TR" dirty="0">
                <a:solidFill>
                  <a:srgbClr val="7030A0"/>
                </a:solidFill>
              </a:rPr>
            </a:br>
            <a:r>
              <a:rPr lang="tr-TR" dirty="0">
                <a:solidFill>
                  <a:srgbClr val="7030A0"/>
                </a:solidFill>
              </a:rPr>
              <a:t>Devreden KDV: </a:t>
            </a:r>
            <a:r>
              <a:rPr lang="tr-TR" b="1" dirty="0">
                <a:solidFill>
                  <a:srgbClr val="7030A0"/>
                </a:solidFill>
              </a:rPr>
              <a:t>190</a:t>
            </a:r>
            <a:endParaRPr lang="tr-TR" dirty="0">
              <a:solidFill>
                <a:srgbClr val="7030A0"/>
              </a:solidFill>
            </a:endParaRPr>
          </a:p>
          <a:p>
            <a:endParaRPr lang="tr-TR" dirty="0"/>
          </a:p>
        </p:txBody>
      </p:sp>
    </p:spTree>
    <p:extLst>
      <p:ext uri="{BB962C8B-B14F-4D97-AF65-F5344CB8AC3E}">
        <p14:creationId xmlns:p14="http://schemas.microsoft.com/office/powerpoint/2010/main" val="355557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617" y="20704"/>
            <a:ext cx="8229600" cy="1143000"/>
          </a:xfrm>
        </p:spPr>
        <p:txBody>
          <a:bodyPr/>
          <a:lstStyle/>
          <a:p>
            <a:r>
              <a:rPr lang="tr-TR" sz="3600" b="1" dirty="0" smtClean="0">
                <a:solidFill>
                  <a:srgbClr val="7030A0"/>
                </a:solidFill>
              </a:rPr>
              <a:t>Vergilendirmenin İşlevleri nelerdir?</a:t>
            </a:r>
            <a:endParaRPr lang="tr-TR" sz="3600" b="1" dirty="0">
              <a:solidFill>
                <a:srgbClr val="7030A0"/>
              </a:solidFill>
            </a:endParaRPr>
          </a:p>
        </p:txBody>
      </p:sp>
      <p:sp>
        <p:nvSpPr>
          <p:cNvPr id="3" name="Content Placeholder 2"/>
          <p:cNvSpPr>
            <a:spLocks noGrp="1"/>
          </p:cNvSpPr>
          <p:nvPr>
            <p:ph idx="1"/>
          </p:nvPr>
        </p:nvSpPr>
        <p:spPr>
          <a:xfrm>
            <a:off x="457200" y="1163704"/>
            <a:ext cx="8229600" cy="4962459"/>
          </a:xfrm>
        </p:spPr>
        <p:txBody>
          <a:bodyPr/>
          <a:lstStyle/>
          <a:p>
            <a:r>
              <a:rPr lang="tr-TR" dirty="0" smtClean="0">
                <a:solidFill>
                  <a:srgbClr val="7030A0"/>
                </a:solidFill>
              </a:rPr>
              <a:t>Devlete kaynak yaratarak, yatırım ve harcamalarını karşılanmasını sağlar.</a:t>
            </a:r>
          </a:p>
          <a:p>
            <a:r>
              <a:rPr lang="tr-TR" dirty="0" smtClean="0">
                <a:solidFill>
                  <a:srgbClr val="7030A0"/>
                </a:solidFill>
              </a:rPr>
              <a:t>Büyümeye katkıda bulunarak, gelir ve servet paylaşımını düzenler.</a:t>
            </a:r>
          </a:p>
          <a:p>
            <a:r>
              <a:rPr lang="tr-TR" dirty="0" smtClean="0">
                <a:solidFill>
                  <a:srgbClr val="7030A0"/>
                </a:solidFill>
              </a:rPr>
              <a:t>Devletin sağlamakla yükümlü olduğu sağlık, güvenlik gibi temel hizmetleri ve altyapı hizmetlerinin gerçekleşmesini sağlar.</a:t>
            </a:r>
            <a:endParaRPr lang="tr-TR" dirty="0">
              <a:solidFill>
                <a:srgbClr val="7030A0"/>
              </a:solidFill>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marL="0" indent="0">
              <a:buNone/>
            </a:pPr>
            <a:r>
              <a:rPr lang="tr-TR" b="1" dirty="0">
                <a:solidFill>
                  <a:srgbClr val="7030A0"/>
                </a:solidFill>
              </a:rPr>
              <a:t>Bir dönemde toplam hesaplanan KDV fazla ise:</a:t>
            </a:r>
            <a:endParaRPr lang="tr-TR" dirty="0">
              <a:solidFill>
                <a:srgbClr val="7030A0"/>
              </a:solidFill>
            </a:endParaRPr>
          </a:p>
          <a:p>
            <a:r>
              <a:rPr lang="tr-TR" dirty="0">
                <a:solidFill>
                  <a:srgbClr val="7030A0"/>
                </a:solidFill>
              </a:rPr>
              <a:t>Hesaplanan KDV - İndirilecek KDV = Ödenecek KDV (Vergi dairesine ödenir)</a:t>
            </a:r>
          </a:p>
          <a:p>
            <a:r>
              <a:rPr lang="tr-TR" dirty="0">
                <a:solidFill>
                  <a:srgbClr val="7030A0"/>
                </a:solidFill>
              </a:rPr>
              <a:t>391 Hesaplanan KDV - 191 İndirilecek KDV = 360 Ödenecek vergi ve fonlar</a:t>
            </a:r>
          </a:p>
          <a:p>
            <a:pPr marL="0" indent="0">
              <a:buNone/>
            </a:pPr>
            <a:endParaRPr lang="tr-TR" dirty="0"/>
          </a:p>
        </p:txBody>
      </p:sp>
    </p:spTree>
    <p:extLst>
      <p:ext uri="{BB962C8B-B14F-4D97-AF65-F5344CB8AC3E}">
        <p14:creationId xmlns:p14="http://schemas.microsoft.com/office/powerpoint/2010/main" val="269909209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marL="0" indent="0">
              <a:buNone/>
            </a:pPr>
            <a:r>
              <a:rPr lang="tr-TR" b="1" dirty="0">
                <a:solidFill>
                  <a:srgbClr val="7030A0"/>
                </a:solidFill>
              </a:rPr>
              <a:t>Bir dönemde toplam indirilecek KDV fazla ise:</a:t>
            </a:r>
            <a:endParaRPr lang="tr-TR" dirty="0">
              <a:solidFill>
                <a:srgbClr val="7030A0"/>
              </a:solidFill>
            </a:endParaRPr>
          </a:p>
          <a:p>
            <a:r>
              <a:rPr lang="tr-TR" dirty="0">
                <a:solidFill>
                  <a:srgbClr val="7030A0"/>
                </a:solidFill>
              </a:rPr>
              <a:t>İndirilecek KDV - Hesaplanan KDV = Devreden KDV (Ertesi döneme indirilmek üzere devreder)</a:t>
            </a:r>
          </a:p>
          <a:p>
            <a:r>
              <a:rPr lang="tr-TR" dirty="0">
                <a:solidFill>
                  <a:srgbClr val="7030A0"/>
                </a:solidFill>
              </a:rPr>
              <a:t>191 İndirilecek KDV - 391 Hesaplanan KDV = 190 Devreden KDV</a:t>
            </a:r>
          </a:p>
        </p:txBody>
      </p:sp>
    </p:spTree>
    <p:extLst>
      <p:ext uri="{BB962C8B-B14F-4D97-AF65-F5344CB8AC3E}">
        <p14:creationId xmlns:p14="http://schemas.microsoft.com/office/powerpoint/2010/main" val="181801194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solidFill>
                  <a:srgbClr val="7030A0"/>
                </a:solidFill>
              </a:rPr>
              <a:t>Katma Değer Vergisi Beyannamesi ile: hesaplanan KDV'ye ilişkin matrah, KDV oran ve tutarları ile indirilecek KDV toplamları, vergi dairesine beyan edilir. Hesaplanan KDV, matrahları ile beyan edildiğinden vergi dairesi kişi ve kurumların o dönemki gelir takibini de yapmış olur.</a:t>
            </a:r>
          </a:p>
          <a:p>
            <a:pPr marL="0" indent="0">
              <a:buNone/>
            </a:pPr>
            <a:endParaRPr lang="tr-TR" dirty="0"/>
          </a:p>
        </p:txBody>
      </p:sp>
    </p:spTree>
    <p:extLst>
      <p:ext uri="{BB962C8B-B14F-4D97-AF65-F5344CB8AC3E}">
        <p14:creationId xmlns:p14="http://schemas.microsoft.com/office/powerpoint/2010/main" val="170390415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lstStyle/>
          <a:p>
            <a:r>
              <a:rPr lang="tr-TR" sz="3600" b="1" dirty="0">
                <a:solidFill>
                  <a:srgbClr val="7030A0"/>
                </a:solidFill>
              </a:rPr>
              <a:t>Katma Değer Vergisinin Mükellefleri</a:t>
            </a:r>
            <a:endParaRPr lang="tr-TR" sz="3600" dirty="0">
              <a:solidFill>
                <a:srgbClr val="7030A0"/>
              </a:solidFill>
            </a:endParaRPr>
          </a:p>
        </p:txBody>
      </p:sp>
      <p:sp>
        <p:nvSpPr>
          <p:cNvPr id="3" name="Content Placeholder 2"/>
          <p:cNvSpPr>
            <a:spLocks noGrp="1"/>
          </p:cNvSpPr>
          <p:nvPr>
            <p:ph idx="1"/>
          </p:nvPr>
        </p:nvSpPr>
        <p:spPr>
          <a:xfrm>
            <a:off x="457200" y="1196752"/>
            <a:ext cx="8229600" cy="4929411"/>
          </a:xfrm>
        </p:spPr>
        <p:txBody>
          <a:bodyPr/>
          <a:lstStyle/>
          <a:p>
            <a:pPr marL="0" indent="0">
              <a:buNone/>
            </a:pPr>
            <a:r>
              <a:rPr lang="tr-TR" dirty="0">
                <a:solidFill>
                  <a:srgbClr val="7030A0"/>
                </a:solidFill>
              </a:rPr>
              <a:t>-</a:t>
            </a:r>
            <a:r>
              <a:rPr lang="tr-TR" dirty="0"/>
              <a:t> </a:t>
            </a:r>
            <a:r>
              <a:rPr lang="tr-TR" dirty="0">
                <a:solidFill>
                  <a:srgbClr val="7030A0"/>
                </a:solidFill>
              </a:rPr>
              <a:t>Mal teslimi ve hizmet ifası hallerinde bu işleri yapanlar,</a:t>
            </a:r>
            <a:br>
              <a:rPr lang="tr-TR" dirty="0">
                <a:solidFill>
                  <a:srgbClr val="7030A0"/>
                </a:solidFill>
              </a:rPr>
            </a:br>
            <a:r>
              <a:rPr lang="tr-TR" dirty="0">
                <a:solidFill>
                  <a:srgbClr val="7030A0"/>
                </a:solidFill>
              </a:rPr>
              <a:t>- İthalatta mal ve hizmet ithal edenler,</a:t>
            </a:r>
            <a:br>
              <a:rPr lang="tr-TR" dirty="0">
                <a:solidFill>
                  <a:srgbClr val="7030A0"/>
                </a:solidFill>
              </a:rPr>
            </a:br>
            <a:r>
              <a:rPr lang="tr-TR" dirty="0">
                <a:solidFill>
                  <a:srgbClr val="7030A0"/>
                </a:solidFill>
              </a:rPr>
              <a:t>- Transit taşımalarda gümrük veya geçiş işlemine muhatap olanlar,</a:t>
            </a:r>
            <a:br>
              <a:rPr lang="tr-TR" dirty="0">
                <a:solidFill>
                  <a:srgbClr val="7030A0"/>
                </a:solidFill>
              </a:rPr>
            </a:br>
            <a:r>
              <a:rPr lang="tr-TR" dirty="0">
                <a:solidFill>
                  <a:srgbClr val="7030A0"/>
                </a:solidFill>
              </a:rPr>
              <a:t>- PTT İşletme Genel Müdürlüğü ve radyo ve televizyon kurumları,</a:t>
            </a:r>
            <a:br>
              <a:rPr lang="tr-TR" dirty="0">
                <a:solidFill>
                  <a:srgbClr val="7030A0"/>
                </a:solidFill>
              </a:rPr>
            </a:br>
            <a:r>
              <a:rPr lang="tr-TR" dirty="0">
                <a:solidFill>
                  <a:srgbClr val="7030A0"/>
                </a:solidFill>
              </a:rPr>
              <a:t>- Spor-Toto, piyango (</a:t>
            </a:r>
            <a:r>
              <a:rPr lang="tr-TR" dirty="0" smtClean="0">
                <a:solidFill>
                  <a:srgbClr val="7030A0"/>
                </a:solidFill>
              </a:rPr>
              <a:t>Milli/Devlet </a:t>
            </a:r>
            <a:r>
              <a:rPr lang="tr-TR" dirty="0">
                <a:solidFill>
                  <a:srgbClr val="7030A0"/>
                </a:solidFill>
              </a:rPr>
              <a:t>Piyango dahil) ve benzeri oyunlarda oyunların teşkilat müdürlükleri,</a:t>
            </a:r>
            <a:br>
              <a:rPr lang="tr-TR" dirty="0">
                <a:solidFill>
                  <a:srgbClr val="7030A0"/>
                </a:solidFill>
              </a:rPr>
            </a:br>
            <a:endParaRPr lang="tr-TR" dirty="0">
              <a:solidFill>
                <a:srgbClr val="7030A0"/>
              </a:solidFill>
            </a:endParaRPr>
          </a:p>
        </p:txBody>
      </p:sp>
    </p:spTree>
    <p:extLst>
      <p:ext uri="{BB962C8B-B14F-4D97-AF65-F5344CB8AC3E}">
        <p14:creationId xmlns:p14="http://schemas.microsoft.com/office/powerpoint/2010/main" val="340264779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marL="0" indent="0">
              <a:buNone/>
            </a:pPr>
            <a:r>
              <a:rPr lang="tr-TR" dirty="0" smtClean="0">
                <a:solidFill>
                  <a:srgbClr val="7030A0"/>
                </a:solidFill>
              </a:rPr>
              <a:t>- At </a:t>
            </a:r>
            <a:r>
              <a:rPr lang="tr-TR" dirty="0">
                <a:solidFill>
                  <a:srgbClr val="7030A0"/>
                </a:solidFill>
              </a:rPr>
              <a:t>yarışları ve diğer müşterek bahis ve talih oyunlarında bunları tertipleyenler,</a:t>
            </a:r>
            <a:br>
              <a:rPr lang="tr-TR" dirty="0">
                <a:solidFill>
                  <a:srgbClr val="7030A0"/>
                </a:solidFill>
              </a:rPr>
            </a:br>
            <a:r>
              <a:rPr lang="tr-TR" dirty="0">
                <a:solidFill>
                  <a:srgbClr val="7030A0"/>
                </a:solidFill>
              </a:rPr>
              <a:t>- GVK (Gelir Vergisi Kanunu) ... maddesinde yer alan mal ve hakları kiraya verenler</a:t>
            </a:r>
          </a:p>
        </p:txBody>
      </p:sp>
    </p:spTree>
    <p:extLst>
      <p:ext uri="{BB962C8B-B14F-4D97-AF65-F5344CB8AC3E}">
        <p14:creationId xmlns:p14="http://schemas.microsoft.com/office/powerpoint/2010/main" val="58238690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lstStyle/>
          <a:p>
            <a:r>
              <a:rPr lang="tr-TR" sz="3600" b="1" dirty="0">
                <a:solidFill>
                  <a:srgbClr val="7030A0"/>
                </a:solidFill>
              </a:rPr>
              <a:t>KDV TAHAKKUK KAYITLARI</a:t>
            </a:r>
            <a:endParaRPr lang="tr-TR" sz="3600" dirty="0">
              <a:solidFill>
                <a:srgbClr val="7030A0"/>
              </a:solidFill>
            </a:endParaRPr>
          </a:p>
        </p:txBody>
      </p:sp>
      <p:sp>
        <p:nvSpPr>
          <p:cNvPr id="3" name="Content Placeholder 2"/>
          <p:cNvSpPr>
            <a:spLocks noGrp="1"/>
          </p:cNvSpPr>
          <p:nvPr>
            <p:ph idx="1"/>
          </p:nvPr>
        </p:nvSpPr>
        <p:spPr>
          <a:xfrm>
            <a:off x="457200" y="980728"/>
            <a:ext cx="8229600" cy="5145435"/>
          </a:xfrm>
        </p:spPr>
        <p:txBody>
          <a:bodyPr/>
          <a:lstStyle/>
          <a:p>
            <a:r>
              <a:rPr lang="tr-TR" dirty="0">
                <a:solidFill>
                  <a:srgbClr val="7030A0"/>
                </a:solidFill>
              </a:rPr>
              <a:t>KDV Kanunu işletmelere müşterilerinden tahsil ettikleri KDV’den kendi ödediklerini düştükten sonra kalanını ödemelerini emreder. Ödeme işleminin her ayın sonunda yapılan mahsup kaydına bağlı olarak yapılması gerekir. Bir ay içinde Alınan KDV ve Ödenen KDV toplamları biribirinden muhasebe kayıtları ile çıkarılır</a:t>
            </a:r>
            <a:r>
              <a:rPr lang="tr-TR" dirty="0" smtClean="0">
                <a:solidFill>
                  <a:srgbClr val="7030A0"/>
                </a:solidFill>
              </a:rPr>
              <a:t>.</a:t>
            </a:r>
          </a:p>
          <a:p>
            <a:pPr marL="0" indent="0">
              <a:buNone/>
            </a:pPr>
            <a:endParaRPr lang="tr-TR" dirty="0">
              <a:solidFill>
                <a:srgbClr val="7030A0"/>
              </a:solidFill>
            </a:endParaRPr>
          </a:p>
        </p:txBody>
      </p:sp>
    </p:spTree>
    <p:extLst>
      <p:ext uri="{BB962C8B-B14F-4D97-AF65-F5344CB8AC3E}">
        <p14:creationId xmlns:p14="http://schemas.microsoft.com/office/powerpoint/2010/main" val="56079228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solidFill>
                  <a:srgbClr val="7030A0"/>
                </a:solidFill>
              </a:rPr>
              <a:t>Alınan KDV’ler 391 HESAPLANAN KDV HESABINA alacak,</a:t>
            </a:r>
            <a:br>
              <a:rPr lang="tr-TR" dirty="0">
                <a:solidFill>
                  <a:srgbClr val="7030A0"/>
                </a:solidFill>
              </a:rPr>
            </a:br>
            <a:r>
              <a:rPr lang="tr-TR" dirty="0">
                <a:solidFill>
                  <a:srgbClr val="7030A0"/>
                </a:solidFill>
              </a:rPr>
              <a:t>Ödenen KDV’ler 191 İNDİRİLECEK KDV HESABINA borç, </a:t>
            </a:r>
            <a:r>
              <a:rPr lang="tr-TR" dirty="0" smtClean="0">
                <a:solidFill>
                  <a:srgbClr val="7030A0"/>
                </a:solidFill>
              </a:rPr>
              <a:t>yazılır</a:t>
            </a:r>
          </a:p>
          <a:p>
            <a:r>
              <a:rPr lang="tr-TR" dirty="0">
                <a:solidFill>
                  <a:srgbClr val="7030A0"/>
                </a:solidFill>
              </a:rPr>
              <a:t>Her iki hesap ay sonunda alacaklı ise borçlu, borçlu ise alacaklı yazılarak mahsup edilir.</a:t>
            </a:r>
          </a:p>
        </p:txBody>
      </p:sp>
    </p:spTree>
    <p:extLst>
      <p:ext uri="{BB962C8B-B14F-4D97-AF65-F5344CB8AC3E}">
        <p14:creationId xmlns:p14="http://schemas.microsoft.com/office/powerpoint/2010/main" val="97622804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lstStyle/>
          <a:p>
            <a:endParaRPr lang="tr-TR" dirty="0"/>
          </a:p>
        </p:txBody>
      </p:sp>
      <p:sp>
        <p:nvSpPr>
          <p:cNvPr id="5" name="Rectangle 2"/>
          <p:cNvSpPr>
            <a:spLocks noGrp="1" noChangeArrowheads="1"/>
          </p:cNvSpPr>
          <p:nvPr>
            <p:ph idx="1"/>
          </p:nvPr>
        </p:nvSpPr>
        <p:spPr bwMode="auto">
          <a:xfrm>
            <a:off x="1187624" y="1077124"/>
            <a:ext cx="6179372"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rgbClr val="7030A0"/>
                </a:solidFill>
                <a:effectLst/>
                <a:latin typeface="Comic Sans MS" panose="030F0702030302020204" pitchFamily="66" charset="0"/>
              </a:rPr>
              <a:t>Aradaki farklara göre:</a:t>
            </a:r>
            <a:br>
              <a:rPr kumimoji="0" lang="tr-TR" altLang="tr-TR" b="0" i="0" u="none" strike="noStrike" cap="none" normalizeH="0" baseline="0" dirty="0" smtClean="0">
                <a:ln>
                  <a:noFill/>
                </a:ln>
                <a:solidFill>
                  <a:srgbClr val="7030A0"/>
                </a:solidFill>
                <a:effectLst/>
                <a:latin typeface="Comic Sans MS" panose="030F0702030302020204" pitchFamily="66" charset="0"/>
              </a:rPr>
            </a:br>
            <a:endParaRPr kumimoji="0" lang="tr-TR" altLang="tr-TR" b="0" i="0" u="none" strike="noStrike" cap="none" normalizeH="0" baseline="0" dirty="0" smtClean="0">
              <a:ln>
                <a:noFill/>
              </a:ln>
              <a:solidFill>
                <a:srgbClr val="7030A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rgbClr val="7030A0"/>
                </a:solidFill>
                <a:effectLst/>
                <a:latin typeface="Arial" panose="020B0604020202020204" pitchFamily="34" charset="0"/>
              </a:rPr>
              <a:t>391 HESAPLANAN KDV &gt; 191 İNDİRİLECEK KDV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rgbClr val="7030A0"/>
                </a:solidFill>
                <a:effectLst/>
                <a:latin typeface="Arial" panose="020B0604020202020204" pitchFamily="34" charset="0"/>
              </a:rPr>
              <a:t>= 360 ÖDENECEK VERGİ VE FONLAR</a:t>
            </a:r>
            <a:br>
              <a:rPr kumimoji="0" lang="tr-TR" altLang="tr-TR" b="1" i="0" u="none" strike="noStrike" cap="none" normalizeH="0" baseline="0" dirty="0" smtClean="0">
                <a:ln>
                  <a:noFill/>
                </a:ln>
                <a:solidFill>
                  <a:srgbClr val="7030A0"/>
                </a:solidFill>
                <a:effectLst/>
                <a:latin typeface="Arial" panose="020B0604020202020204" pitchFamily="34" charset="0"/>
              </a:rPr>
            </a:br>
            <a:r>
              <a:rPr kumimoji="0" lang="tr-TR" altLang="tr-TR" b="1" i="0" u="none" strike="noStrike" cap="none" normalizeH="0" baseline="0" dirty="0" smtClean="0">
                <a:ln>
                  <a:noFill/>
                </a:ln>
                <a:solidFill>
                  <a:srgbClr val="7030A0"/>
                </a:solidFill>
                <a:effectLst/>
                <a:latin typeface="Arial" panose="020B0604020202020204" pitchFamily="34" charset="0"/>
              </a:rPr>
              <a:t>191 İNDİRİLECEK KDV &gt; 391 HESAPLANAN KDV</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rgbClr val="7030A0"/>
                </a:solidFill>
                <a:effectLst/>
                <a:latin typeface="Arial" panose="020B0604020202020204" pitchFamily="34" charset="0"/>
              </a:rPr>
              <a:t> = 190 DEVREDEN KDV HESABI</a:t>
            </a:r>
            <a:endParaRPr kumimoji="0" lang="tr-TR" altLang="tr-TR" b="0" i="0" u="none" strike="noStrike" cap="none" normalizeH="0" baseline="0" dirty="0" smtClean="0">
              <a:ln>
                <a:noFill/>
              </a:ln>
              <a:solidFill>
                <a:srgbClr val="7030A0"/>
              </a:solidFill>
              <a:effectLst/>
              <a:latin typeface="Arial" panose="020B0604020202020204" pitchFamily="34" charset="0"/>
            </a:endParaRPr>
          </a:p>
        </p:txBody>
      </p:sp>
    </p:spTree>
    <p:extLst>
      <p:ext uri="{BB962C8B-B14F-4D97-AF65-F5344CB8AC3E}">
        <p14:creationId xmlns:p14="http://schemas.microsoft.com/office/powerpoint/2010/main" val="159920979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solidFill>
                  <a:srgbClr val="7030A0"/>
                </a:solidFill>
              </a:rPr>
              <a:t>391 HESAPLANAN KDV hesabı fazla ise: 360 ÖDENECEK VERGİ VE FONLAR HSESABI Alacak,</a:t>
            </a:r>
            <a:br>
              <a:rPr lang="tr-TR" dirty="0">
                <a:solidFill>
                  <a:srgbClr val="7030A0"/>
                </a:solidFill>
              </a:rPr>
            </a:br>
            <a:r>
              <a:rPr lang="tr-TR" dirty="0">
                <a:solidFill>
                  <a:srgbClr val="7030A0"/>
                </a:solidFill>
              </a:rPr>
              <a:t>191 İNDİRİLECEK KDV hesabı fazla ise: 190 DEVREDEN KDV HESABINA borç yazılır.</a:t>
            </a:r>
          </a:p>
        </p:txBody>
      </p:sp>
    </p:spTree>
    <p:extLst>
      <p:ext uri="{BB962C8B-B14F-4D97-AF65-F5344CB8AC3E}">
        <p14:creationId xmlns:p14="http://schemas.microsoft.com/office/powerpoint/2010/main" val="222145840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solidFill>
                  <a:srgbClr val="7030A0"/>
                </a:solidFill>
              </a:rPr>
              <a:t>190 DEVREDEN KDV ise bir sonraki ayda indirilmek üzere bekletirilir.</a:t>
            </a:r>
            <a:br>
              <a:rPr lang="tr-TR" dirty="0">
                <a:solidFill>
                  <a:srgbClr val="7030A0"/>
                </a:solidFill>
              </a:rPr>
            </a:br>
            <a:r>
              <a:rPr lang="tr-TR" dirty="0">
                <a:solidFill>
                  <a:srgbClr val="7030A0"/>
                </a:solidFill>
              </a:rPr>
              <a:t>360 ÖDENECEK VERGİ VE FONLAR HESABI'na yazılan tutar bir sonraki ay KDV beyannamesi ile vergi dairesine ödenmek zorundadır.</a:t>
            </a:r>
          </a:p>
        </p:txBody>
      </p:sp>
    </p:spTree>
    <p:extLst>
      <p:ext uri="{BB962C8B-B14F-4D97-AF65-F5344CB8AC3E}">
        <p14:creationId xmlns:p14="http://schemas.microsoft.com/office/powerpoint/2010/main" val="134422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720080"/>
          </a:xfrm>
        </p:spPr>
        <p:txBody>
          <a:bodyPr/>
          <a:lstStyle/>
          <a:p>
            <a:pPr algn="l"/>
            <a:r>
              <a:rPr lang="tr-TR" sz="3600" b="1" dirty="0" smtClean="0">
                <a:solidFill>
                  <a:srgbClr val="7030A0"/>
                </a:solidFill>
              </a:rPr>
              <a:t>Verginin Konusu</a:t>
            </a:r>
            <a:endParaRPr lang="tr-TR" sz="3600" b="1" dirty="0">
              <a:solidFill>
                <a:srgbClr val="7030A0"/>
              </a:solidFill>
            </a:endParaRPr>
          </a:p>
        </p:txBody>
      </p:sp>
      <p:sp>
        <p:nvSpPr>
          <p:cNvPr id="3" name="Content Placeholder 2"/>
          <p:cNvSpPr>
            <a:spLocks noGrp="1"/>
          </p:cNvSpPr>
          <p:nvPr>
            <p:ph idx="1"/>
          </p:nvPr>
        </p:nvSpPr>
        <p:spPr>
          <a:xfrm>
            <a:off x="457200" y="1052736"/>
            <a:ext cx="8229600" cy="5073427"/>
          </a:xfrm>
        </p:spPr>
        <p:txBody>
          <a:bodyPr/>
          <a:lstStyle/>
          <a:p>
            <a:r>
              <a:rPr lang="tr-TR" b="1" dirty="0">
                <a:solidFill>
                  <a:srgbClr val="7030A0"/>
                </a:solidFill>
              </a:rPr>
              <a:t>Verginin </a:t>
            </a:r>
            <a:r>
              <a:rPr lang="tr-TR" b="1" dirty="0" smtClean="0">
                <a:solidFill>
                  <a:srgbClr val="7030A0"/>
                </a:solidFill>
              </a:rPr>
              <a:t>Konusu</a:t>
            </a:r>
            <a:r>
              <a:rPr lang="tr-TR" dirty="0" smtClean="0">
                <a:solidFill>
                  <a:srgbClr val="7030A0"/>
                </a:solidFill>
              </a:rPr>
              <a:t>, </a:t>
            </a:r>
            <a:r>
              <a:rPr lang="tr-TR" dirty="0">
                <a:solidFill>
                  <a:srgbClr val="7030A0"/>
                </a:solidFill>
              </a:rPr>
              <a:t>üzerine vergi konulan ve bu nedenle doğrudan ya da dolaylı bir şekilde verginin kaynağını oluşturan ekonomik unsurdur. Vergi borcunun doğumuna neden olan ekonomik unsurlar verginin konusunu oluşturmaktadır. Verginin konusu genel ve soyut bir kavramdır. Vergi kanunları genellikle vergi kavramlarını tanımlamaktadır. </a:t>
            </a:r>
            <a:r>
              <a:rPr lang="tr-TR" dirty="0"/>
              <a:t/>
            </a:r>
            <a:br>
              <a:rPr lang="tr-TR" dirty="0"/>
            </a:br>
            <a:endParaRPr lang="tr-TR" dirty="0" smtClean="0">
              <a:solidFill>
                <a:srgbClr val="7030A0"/>
              </a:solidFill>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endParaRPr lang="tr-TR" dirty="0"/>
          </a:p>
        </p:txBody>
      </p:sp>
    </p:spTree>
    <p:extLst>
      <p:ext uri="{BB962C8B-B14F-4D97-AF65-F5344CB8AC3E}">
        <p14:creationId xmlns:p14="http://schemas.microsoft.com/office/powerpoint/2010/main" val="2185015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630226"/>
          </a:xfrm>
        </p:spPr>
        <p:txBody>
          <a:bodyPr/>
          <a:lstStyle/>
          <a:p>
            <a:pPr algn="l"/>
            <a:endParaRPr lang="tr-TR" dirty="0">
              <a:solidFill>
                <a:srgbClr val="7030A0"/>
              </a:solidFill>
            </a:endParaRPr>
          </a:p>
        </p:txBody>
      </p:sp>
      <p:sp>
        <p:nvSpPr>
          <p:cNvPr id="3" name="Content Placeholder 2"/>
          <p:cNvSpPr>
            <a:spLocks noGrp="1"/>
          </p:cNvSpPr>
          <p:nvPr>
            <p:ph idx="1"/>
          </p:nvPr>
        </p:nvSpPr>
        <p:spPr>
          <a:xfrm>
            <a:off x="457200" y="908720"/>
            <a:ext cx="8229600" cy="5400600"/>
          </a:xfrm>
        </p:spPr>
        <p:txBody>
          <a:bodyPr/>
          <a:lstStyle/>
          <a:p>
            <a:pPr>
              <a:spcBef>
                <a:spcPts val="768"/>
              </a:spcBef>
              <a:spcAft>
                <a:spcPts val="0"/>
              </a:spcAft>
              <a:buSzPts val="3200"/>
            </a:pPr>
            <a:r>
              <a:rPr lang="tr-TR" dirty="0">
                <a:solidFill>
                  <a:srgbClr val="7030A0"/>
                </a:solidFill>
              </a:rPr>
              <a:t>Ancak verginin konusunu belirleyen genel bir tanım getirilmemiştir. Kanun koyucu her vergi için konuyu belirtmeyi uygun bulmuştur. Böylece her vergi kanunun genellikle ilk maddelerinde o verginin konusu belirtilmiştir. Verginin konusu verginin temel öğelerindendir. Konusu belli olmayan bir verginin konulması ve alınması mümkün değildir. Verginin kanuniliği ilkesi gereği verginin konusunun belirtilmesi şarttır.</a:t>
            </a:r>
            <a:endParaRPr lang="tr-TR" dirty="0" smtClean="0">
              <a:solidFill>
                <a:srgbClr val="7030A0"/>
              </a:solidFill>
              <a:latin typeface="Arial" panose="020B0604020202020204" pitchFamily="34" charset="0"/>
            </a:endParaRPr>
          </a:p>
        </p:txBody>
      </p:sp>
    </p:spTree>
    <p:extLst>
      <p:ext uri="{BB962C8B-B14F-4D97-AF65-F5344CB8AC3E}">
        <p14:creationId xmlns:p14="http://schemas.microsoft.com/office/powerpoint/2010/main" val="3926691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pPr algn="l"/>
            <a:endParaRPr lang="tr-TR" b="1" dirty="0">
              <a:solidFill>
                <a:srgbClr val="7030A0"/>
              </a:solidFill>
            </a:endParaRPr>
          </a:p>
        </p:txBody>
      </p:sp>
      <p:sp>
        <p:nvSpPr>
          <p:cNvPr id="3" name="Content Placeholder 2"/>
          <p:cNvSpPr>
            <a:spLocks noGrp="1"/>
          </p:cNvSpPr>
          <p:nvPr>
            <p:ph idx="1"/>
          </p:nvPr>
        </p:nvSpPr>
        <p:spPr>
          <a:xfrm>
            <a:off x="457200" y="1052736"/>
            <a:ext cx="8229600" cy="5073427"/>
          </a:xfrm>
        </p:spPr>
        <p:txBody>
          <a:bodyPr/>
          <a:lstStyle/>
          <a:p>
            <a:r>
              <a:rPr lang="tr-TR" dirty="0">
                <a:solidFill>
                  <a:srgbClr val="7030A0"/>
                </a:solidFill>
              </a:rPr>
              <a:t>Verginin konusu verginin neyin üzerinden hesaplandığını ve alındığını ifade eder. Vergilerin alındığı yerlere göre vergi konusu üç başlıkta karşımıza çıkmaktadır: </a:t>
            </a:r>
            <a:r>
              <a:rPr lang="tr-TR" dirty="0" smtClean="0">
                <a:solidFill>
                  <a:srgbClr val="7030A0"/>
                </a:solidFill>
              </a:rPr>
              <a:t>&gt;Gelir </a:t>
            </a:r>
          </a:p>
          <a:p>
            <a:pPr marL="0" indent="0">
              <a:buNone/>
            </a:pPr>
            <a:r>
              <a:rPr lang="tr-TR" dirty="0" smtClean="0">
                <a:solidFill>
                  <a:srgbClr val="7030A0"/>
                </a:solidFill>
              </a:rPr>
              <a:t>   &gt;Servet </a:t>
            </a:r>
          </a:p>
          <a:p>
            <a:pPr marL="0" indent="0">
              <a:buNone/>
            </a:pPr>
            <a:r>
              <a:rPr lang="tr-TR" dirty="0" smtClean="0">
                <a:solidFill>
                  <a:srgbClr val="7030A0"/>
                </a:solidFill>
              </a:rPr>
              <a:t>   &gt;Tüketim </a:t>
            </a:r>
            <a:r>
              <a:rPr lang="tr-TR" dirty="0">
                <a:solidFill>
                  <a:srgbClr val="7030A0"/>
                </a:solidFill>
              </a:rPr>
              <a:t>(harcama)</a:t>
            </a:r>
          </a:p>
          <a:p>
            <a:endParaRPr lang="tr-TR" dirty="0">
              <a:solidFill>
                <a:srgbClr val="7030A0"/>
              </a:solidFill>
            </a:endParaRPr>
          </a:p>
        </p:txBody>
      </p:sp>
    </p:spTree>
    <p:extLst>
      <p:ext uri="{BB962C8B-B14F-4D97-AF65-F5344CB8AC3E}">
        <p14:creationId xmlns:p14="http://schemas.microsoft.com/office/powerpoint/2010/main" val="3889539263"/>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4D5173E86C700478BC1CDE26C44F2E1" ma:contentTypeVersion="" ma:contentTypeDescription="Create a new document." ma:contentTypeScope="" ma:versionID="d16a2b4bc7ec3e272e510e634df38d1b">
  <xsd:schema xmlns:xsd="http://www.w3.org/2001/XMLSchema" xmlns:xs="http://www.w3.org/2001/XMLSchema" xmlns:p="http://schemas.microsoft.com/office/2006/metadata/properties" xmlns:ns1="http://schemas.microsoft.com/sharepoint/v3" targetNamespace="http://schemas.microsoft.com/office/2006/metadata/properties" ma:root="true" ma:fieldsID="53aad9280c7bc17f35f657eabd183f16"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D9A2EA66-EC28-4357-8E2F-B131C506A69D}"/>
</file>

<file path=customXml/itemProps2.xml><?xml version="1.0" encoding="utf-8"?>
<ds:datastoreItem xmlns:ds="http://schemas.openxmlformats.org/officeDocument/2006/customXml" ds:itemID="{F7D91EFF-2A2E-4DA8-B97C-46C70A997BFF}"/>
</file>

<file path=customXml/itemProps3.xml><?xml version="1.0" encoding="utf-8"?>
<ds:datastoreItem xmlns:ds="http://schemas.openxmlformats.org/officeDocument/2006/customXml" ds:itemID="{991D1300-CD45-4A20-8D0E-604E94765BE1}"/>
</file>

<file path=docProps/app.xml><?xml version="1.0" encoding="utf-8"?>
<Properties xmlns="http://schemas.openxmlformats.org/officeDocument/2006/extended-properties" xmlns:vt="http://schemas.openxmlformats.org/officeDocument/2006/docPropsVTypes">
  <TotalTime>1088</TotalTime>
  <Words>2182</Words>
  <Application>Microsoft Office PowerPoint</Application>
  <PresentationFormat>On-screen Show (4:3)</PresentationFormat>
  <Paragraphs>161</Paragraphs>
  <Slides>70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70</vt:i4>
      </vt:variant>
    </vt:vector>
  </HeadingPairs>
  <TitlesOfParts>
    <vt:vector size="75" baseType="lpstr">
      <vt:lpstr>Arial</vt:lpstr>
      <vt:lpstr>Calibri</vt:lpstr>
      <vt:lpstr>Comic Sans MS</vt:lpstr>
      <vt:lpstr>Times New Roman</vt:lpstr>
      <vt:lpstr>Default Design</vt:lpstr>
      <vt:lpstr>VERGİ</vt:lpstr>
      <vt:lpstr>PowerPoint Presentation</vt:lpstr>
      <vt:lpstr>Verginin Önemi</vt:lpstr>
      <vt:lpstr>Verginin Önemi</vt:lpstr>
      <vt:lpstr>Kim, ne kadar vergi öder?</vt:lpstr>
      <vt:lpstr>Vergilendirmenin İşlevleri nelerdir?</vt:lpstr>
      <vt:lpstr>Verginin Konusu</vt:lpstr>
      <vt:lpstr>PowerPoint Presentation</vt:lpstr>
      <vt:lpstr>PowerPoint Presentation</vt:lpstr>
      <vt:lpstr>Gelir</vt:lpstr>
      <vt:lpstr>PowerPoint Presentation</vt:lpstr>
      <vt:lpstr>Servet</vt:lpstr>
      <vt:lpstr>PowerPoint Presentation</vt:lpstr>
      <vt:lpstr>PowerPoint Presentation</vt:lpstr>
      <vt:lpstr>Tüketim (harcama)</vt:lpstr>
      <vt:lpstr>PowerPoint Presentation</vt:lpstr>
      <vt:lpstr>Vergilerin Sınıflandırılması</vt:lpstr>
      <vt:lpstr>1. Dolaylı ve Dolaysız (Vasıtalı-Vasıtasız Vergiler)</vt:lpstr>
      <vt:lpstr>Örnek </vt:lpstr>
      <vt:lpstr>PowerPoint Presentation</vt:lpstr>
      <vt:lpstr>Vasıtasız Vergiler</vt:lpstr>
      <vt:lpstr>Vasıtalı Vergiler</vt:lpstr>
      <vt:lpstr>Vasıtalı Vergiler</vt:lpstr>
      <vt:lpstr>Ölçüler</vt:lpstr>
      <vt:lpstr>Ölçüler</vt:lpstr>
      <vt:lpstr>2. Spesifik - Ad Valorem Vergiler</vt:lpstr>
      <vt:lpstr>2. Spesifik - Ad Valorem Vergiler</vt:lpstr>
      <vt:lpstr>3. Şahsi Vergiler – Gayrişahsi Vergiler (Kişisel  - Kişisel Olmayan Vergiler)</vt:lpstr>
      <vt:lpstr>PowerPoint Presentation</vt:lpstr>
      <vt:lpstr>4. Gelir – Servet – Harcama Üzerinden Alınan Vergiler</vt:lpstr>
      <vt:lpstr>PowerPoint Presentation</vt:lpstr>
      <vt:lpstr>Verginin Tarafları</vt:lpstr>
      <vt:lpstr>PowerPoint Presentation</vt:lpstr>
      <vt:lpstr>PowerPoint Presentation</vt:lpstr>
      <vt:lpstr>PowerPoint Presentation</vt:lpstr>
      <vt:lpstr>PowerPoint Presentation</vt:lpstr>
      <vt:lpstr>Verginin Matrahı</vt:lpstr>
      <vt:lpstr>Vergi Matrahının Çeşitleri</vt:lpstr>
      <vt:lpstr>Verginin Tarifesi</vt:lpstr>
      <vt:lpstr>Vergi Matrahında ugulanan ölçüler</vt:lpstr>
      <vt:lpstr>Verginin Tarhı</vt:lpstr>
      <vt:lpstr>ÖDEME VE BEYANNAME TAKVİMİ</vt:lpstr>
      <vt:lpstr>A. Vergi ve Kesintilerin Ödenmesi</vt:lpstr>
      <vt:lpstr>A. Vergi ve Kesintilerin Ödenmesi</vt:lpstr>
      <vt:lpstr>B. Beyanname Tarihleri</vt:lpstr>
      <vt:lpstr>BÖLÜM 2. KATMA DEĞER VERGİSİ (KDV)</vt:lpstr>
      <vt:lpstr>KDV</vt:lpstr>
      <vt:lpstr>KKTC de kullanılan KDV oranları</vt:lpstr>
      <vt:lpstr> Beyanname Tarihleri ve Açıklamalar </vt:lpstr>
      <vt:lpstr>KDV Hesaplaması</vt:lpstr>
      <vt:lpstr> Bir mal veya hizmetin KDV tutarının hesaplanması : </vt:lpstr>
      <vt:lpstr> Bir mal veya hizmetin KDV dahil tutarının hesaplanması: </vt:lpstr>
      <vt:lpstr>Mal veya hizmetin KDV dahil (Mal-hizmet bedeli + KDV) tutarı verildiğinde KDV ve mal veya hizmet bedelinin hesaplanması</vt:lpstr>
      <vt:lpstr>PowerPoint Presentation</vt:lpstr>
      <vt:lpstr>PowerPoint Presentation</vt:lpstr>
      <vt:lpstr>Mal veya hizmetin KDV dahil (Mal-hizmet bedeli + KDV) tutarı verildiğinde sadece KDV tutarının hesaplanması</vt:lpstr>
      <vt:lpstr>PowerPoint Presentation</vt:lpstr>
      <vt:lpstr> KDV Kullanım Amacı</vt:lpstr>
      <vt:lpstr>PowerPoint Presentation</vt:lpstr>
      <vt:lpstr>PowerPoint Presentation</vt:lpstr>
      <vt:lpstr>PowerPoint Presentation</vt:lpstr>
      <vt:lpstr>PowerPoint Presentation</vt:lpstr>
      <vt:lpstr>Katma Değer Vergisinin Mükellefleri</vt:lpstr>
      <vt:lpstr>PowerPoint Presentation</vt:lpstr>
      <vt:lpstr>KDV TAHAKKUK KAYITLARI</vt:lpstr>
      <vt:lpstr>PowerPoint Presentation</vt:lpstr>
      <vt:lpstr>PowerPoint Presentation</vt:lpstr>
      <vt:lpstr>PowerPoint Presentation</vt:lpstr>
      <vt:lpstr>PowerPoint Presentation</vt:lpstr>
      <vt:lpstr>PowerPoint Presentation</vt:lpstr>
    </vt:vector>
  </TitlesOfParts>
  <Company>ITU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D.Z. Seker</dc:creator>
  <cp:lastModifiedBy>user</cp:lastModifiedBy>
  <cp:revision>189</cp:revision>
  <cp:lastPrinted>2017-09-15T11:03:18Z</cp:lastPrinted>
  <dcterms:created xsi:type="dcterms:W3CDTF">2004-12-08T12:13:42Z</dcterms:created>
  <dcterms:modified xsi:type="dcterms:W3CDTF">2017-09-15T11:08:15Z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0x01010024D5173E86C700478BC1CDE26C44F2E1</vt:lpwstr>
  </property>
</Properties>
</file>